
<file path=[Content_Types].xml><?xml version="1.0" encoding="utf-8"?>
<Types xmlns="http://schemas.openxmlformats.org/package/2006/content-types">
  <Default Extension="wmf" ContentType="image/x-wmf"/>
  <Default Extension="png" ContentType="image/png"/>
  <Default Extension="jpg" ContentType="image/jpeg"/>
  <Default Extension="jpeg" ContentType="image/jpeg"/>
  <Default Extension="xml" ContentType="application/xml"/>
  <Default Extension="rels" ContentType="application/vnd.openxmlformats-package.relationships+xml"/>
  <Default Extension="bin" ContentType="application/vnd.openxmlformats-officedocument.oleObject"/>
  <Override PartName="/ppt/slides/slide56.xml" ContentType="application/vnd.openxmlformats-officedocument.presentationml.slide+xml"/>
  <Override PartName="/ppt/slides/slide55.xml" ContentType="application/vnd.openxmlformats-officedocument.presentationml.slide+xml"/>
  <Override PartName="/ppt/slides/slide52.xml" ContentType="application/vnd.openxmlformats-officedocument.presentationml.slide+xml"/>
  <Override PartName="/ppt/slides/slide50.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3.xml" ContentType="application/vnd.openxmlformats-officedocument.presentationml.slide+xml"/>
  <Override PartName="/ppt/slides/slide37.xml" ContentType="application/vnd.openxmlformats-officedocument.presentationml.slide+xml"/>
  <Override PartName="/ppt/slides/slide51.xml" ContentType="application/vnd.openxmlformats-officedocument.presentationml.slide+xml"/>
  <Override PartName="/ppt/slides/slide36.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5.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42.xml" ContentType="application/vnd.openxmlformats-officedocument.presentationml.slide+xml"/>
  <Override PartName="/ppt/slides/slide13.xml" ContentType="application/vnd.openxmlformats-officedocument.presentationml.slide+xml"/>
  <Override PartName="/ppt/slides/slide20.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6.xml" ContentType="application/vnd.openxmlformats-officedocument.presentationml.slide+xml"/>
  <Override PartName="/ppt/slides/slide44.xml" ContentType="application/vnd.openxmlformats-officedocument.presentationml.slide+xml"/>
  <Override PartName="/ppt/slides/slide12.xml" ContentType="application/vnd.openxmlformats-officedocument.presentationml.slide+xml"/>
  <Override PartName="/ppt/slides/slide3.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8.xml" ContentType="application/vnd.openxmlformats-officedocument.presentationml.slide+xml"/>
  <Override PartName="/ppt/slideLayouts/slideLayout9.xml" ContentType="application/vnd.openxmlformats-officedocument.presentationml.slideLayout+xml"/>
  <Override PartName="/ppt/slides/slide35.xml" ContentType="application/vnd.openxmlformats-officedocument.presentationml.slide+xml"/>
  <Override PartName="/ppt/slides/slide48.xml" ContentType="application/vnd.openxmlformats-officedocument.presentationml.slide+xml"/>
  <Override PartName="/ppt/slides/slide4.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s/slide1.xml" ContentType="application/vnd.openxmlformats-officedocument.presentationml.slide+xml"/>
  <Override PartName="/ppt/slides/slide26.xml" ContentType="application/vnd.openxmlformats-officedocument.presentationml.slide+xml"/>
  <Override PartName="/ppt/slideLayouts/slideLayout8.xml" ContentType="application/vnd.openxmlformats-officedocument.presentationml.slideLayout+xml"/>
  <Override PartName="/ppt/slides/slide9.xml" ContentType="application/vnd.openxmlformats-officedocument.presentationml.slide+xml"/>
  <Override PartName="/ppt/slideLayouts/slideLayout2.xml" ContentType="application/vnd.openxmlformats-officedocument.presentationml.slideLayout+xml"/>
  <Override PartName="/ppt/slides/slide5.xml" ContentType="application/vnd.openxmlformats-officedocument.presentationml.slide+xml"/>
  <Override PartName="/ppt/slideLayouts/slideLayout10.xml" ContentType="application/vnd.openxmlformats-officedocument.presentationml.slideLayout+xml"/>
  <Override PartName="/ppt/slideLayouts/slideLayout7.xml" ContentType="application/vnd.openxmlformats-officedocument.presentationml.slideLayout+xml"/>
  <Override PartName="/ppt/slides/slide14.xml" ContentType="application/vnd.openxmlformats-officedocument.presentationml.slide+xml"/>
  <Override PartName="/ppt/slides/slide40.xml" ContentType="application/vnd.openxmlformats-officedocument.presentationml.slide+xml"/>
  <Override PartName="/ppt/slideMasters/slideMaster1.xml" ContentType="application/vnd.openxmlformats-officedocument.presentationml.slideMaster+xml"/>
  <Override PartName="/ppt/slides/slide24.xml" ContentType="application/vnd.openxmlformats-officedocument.presentationml.slide+xml"/>
  <Override PartName="/ppt/slideLayouts/slideLayout11.xml" ContentType="application/vnd.openxmlformats-officedocument.presentationml.slideLayout+xml"/>
  <Override PartName="/ppt/tableStyles.xml" ContentType="application/vnd.openxmlformats-officedocument.presentationml.tableStyles+xml"/>
  <Override PartName="/ppt/slides/slide53.xml" ContentType="application/vnd.openxmlformats-officedocument.presentationml.slide+xml"/>
  <Override PartName="/ppt/theme/theme1.xml" ContentType="application/vnd.openxmlformats-officedocument.theme+xml"/>
  <Override PartName="/ppt/slides/slide28.xml" ContentType="application/vnd.openxmlformats-officedocument.presentationml.slide+xml"/>
  <Override PartName="/ppt/slideLayouts/slideLayout1.xml" ContentType="application/vnd.openxmlformats-officedocument.presentationml.slideLayout+xml"/>
  <Override PartName="/ppt/slides/slide41.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viewProps.xml" ContentType="application/vnd.openxmlformats-officedocument.presentationml.viewProps+xml"/>
  <Override PartName="/ppt/slides/slide49.xml" ContentType="application/vnd.openxmlformats-officedocument.presentationml.slide+xml"/>
  <Override PartName="/ppt/presProps.xml" ContentType="application/vnd.openxmlformats-officedocument.presentationml.presProps+xml"/>
  <Override PartName="/ppt/slideLayouts/slideLayout6.xml" ContentType="application/vnd.openxmlformats-officedocument.presentationml.slideLayout+xml"/>
  <Override PartName="/ppt/slides/slide38.xml" ContentType="application/vnd.openxmlformats-officedocument.presentationml.slide+xml"/>
  <Override PartName="/ppt/slides/slide34.xml" ContentType="application/vnd.openxmlformats-officedocument.presentationml.slide+xml"/>
  <Override PartName="/ppt/slides/slide54.xml" ContentType="application/vnd.openxmlformats-officedocument.presentationml.slide+xml"/>
  <Override PartName="/ppt/slideLayouts/slideLayout5.xml" ContentType="application/vnd.openxmlformats-officedocument.presentationml.slideLayout+xml"/>
  <Override PartName="/ppt/presentation.xml" ContentType="application/vnd.openxmlformats-officedocument.presentationml.presentation.main+xml"/>
  <Override PartName="/docProps/core.xml" ContentType="application/vnd.openxmlformats-package.core-properties+xml"/>
  <Override PartName="/docProps/app.xml" ContentType="application/vnd.openxmlformats-officedocument.extended-properties+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Lst>
  <p:sldSz cx="12192000" cy="6858000"/>
  <p:notesSz cx="12192000" cy="6858000"/>
  <p:defaultTex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4" d="100"/>
          <a:sy n="104" d="100"/>
        </p:scale>
        <p:origin x="-1236" y="-90"/>
      </p:cViewPr>
      <p:guideLst>
        <p:guide pos="2160" orient="horz"/>
        <p:guide pos="2880"/>
      </p:guideLst>
    </p:cSldViewPr>
  </p:slideViewPr>
  <p:notesTextViewPr>
    <p:cViewPr>
      <p:scale>
        <a:sx n="100" d="100"/>
        <a:sy n="100" d="100"/>
      </p:scale>
      <p:origin x="0" y="0"/>
    </p:cViewPr>
  </p:notesText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presProps" Target="presProps.xml" /><Relationship Id="rId60" Type="http://schemas.openxmlformats.org/officeDocument/2006/relationships/tableStyles" Target="tableStyles.xml" /><Relationship Id="rId61" Type="http://schemas.openxmlformats.org/officeDocument/2006/relationships/viewProps" Target="viewProps.xml" /></Relationship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 userDrawn="1">
  <p:cSld name="Title Slide">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ctrTitle" hasCustomPrompt="0"/>
          </p:nvPr>
        </p:nvSpPr>
        <p:spPr bwMode="auto">
          <a:xfrm>
            <a:off x="1523999" y="1122363"/>
            <a:ext cx="9144000" cy="2387599"/>
          </a:xfrm>
        </p:spPr>
        <p:txBody>
          <a:bodyPr anchor="b"/>
          <a:lstStyle>
            <a:lvl1pPr algn="ctr">
              <a:defRPr sz="6000"/>
            </a:lvl1pPr>
          </a:lstStyle>
          <a:p>
            <a:pPr>
              <a:defRPr/>
            </a:pPr>
            <a:r>
              <a:rPr lang="en-US"/>
              <a:t>Click to edit Master title style</a:t>
            </a:r>
            <a:endParaRPr lang="en-US"/>
          </a:p>
        </p:txBody>
      </p:sp>
      <p:sp>
        <p:nvSpPr>
          <p:cNvPr id="3" name="Subtitle 2" hidden="0"/>
          <p:cNvSpPr>
            <a:spLocks noGrp="1"/>
          </p:cNvSpPr>
          <p:nvPr isPhoto="0" userDrawn="0">
            <p:ph type="subTitle" idx="1" hasCustomPrompt="0"/>
          </p:nvPr>
        </p:nvSpPr>
        <p:spPr bwMode="auto">
          <a:xfrm>
            <a:off x="1523999" y="3602037"/>
            <a:ext cx="9144000" cy="165576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n-US"/>
              <a:t>Click to edit Master subtitle style</a:t>
            </a:r>
            <a:endParaRPr lang="en-US"/>
          </a:p>
        </p:txBody>
      </p:sp>
      <p:sp>
        <p:nvSpPr>
          <p:cNvPr id="4" name="Date Placeholder 3" hidden="0"/>
          <p:cNvSpPr>
            <a:spLocks noGrp="1"/>
          </p:cNvSpPr>
          <p:nvPr isPhoto="0" userDrawn="0">
            <p:ph type="dt" sz="half" idx="10" hasCustomPrompt="0"/>
          </p:nvPr>
        </p:nvSpPr>
        <p:spPr bwMode="auto"/>
        <p:txBody>
          <a:bodyPr/>
          <a:lstStyle/>
          <a:p>
            <a:pPr>
              <a:defRPr/>
            </a:pPr>
            <a:fld id="{BCC18F51-09EC-435C-A3BA-64A766E099C0}" type="datetimeFigureOut">
              <a:rPr lang="en-US"/>
              <a:t/>
            </a:fld>
            <a:endParaRPr lang="en-US"/>
          </a:p>
        </p:txBody>
      </p:sp>
      <p:sp>
        <p:nvSpPr>
          <p:cNvPr id="5" name="Footer Placeholder 4" hidden="0"/>
          <p:cNvSpPr>
            <a:spLocks noGrp="1"/>
          </p:cNvSpPr>
          <p:nvPr isPhoto="0" userDrawn="0">
            <p:ph type="ftr" sz="quarter" idx="11" hasCustomPrompt="0"/>
          </p:nvPr>
        </p:nvSpPr>
        <p:spPr bwMode="auto"/>
        <p:txBody>
          <a:bodyPr/>
          <a:lstStyle/>
          <a:p>
            <a:pPr>
              <a:defRPr/>
            </a:pPr>
            <a:endParaRPr lang="en-US"/>
          </a:p>
        </p:txBody>
      </p:sp>
      <p:sp>
        <p:nvSpPr>
          <p:cNvPr id="6" name="Slide Number Placeholder 5" hidden="0"/>
          <p:cNvSpPr>
            <a:spLocks noGrp="1"/>
          </p:cNvSpPr>
          <p:nvPr isPhoto="0" userDrawn="0">
            <p:ph type="sldNum" sz="quarter" idx="12" hasCustomPrompt="0"/>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vertTx" userDrawn="1">
  <p:cSld name="Title and Vertical Text">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p:txBody>
          <a:bodyPr/>
          <a:lstStyle/>
          <a:p>
            <a:pPr>
              <a:defRPr/>
            </a:pPr>
            <a:r>
              <a:rPr lang="en-US"/>
              <a:t>Click to edit Master title style</a:t>
            </a:r>
            <a:endParaRPr lang="en-US"/>
          </a:p>
        </p:txBody>
      </p:sp>
      <p:sp>
        <p:nvSpPr>
          <p:cNvPr id="3" name="Vertical Text Placeholder 2" hidden="0"/>
          <p:cNvSpPr>
            <a:spLocks noGrp="1"/>
          </p:cNvSpPr>
          <p:nvPr isPhoto="0" userDrawn="0">
            <p:ph type="body" orient="vert" idx="1" hasCustomPrompt="0"/>
          </p:nvPr>
        </p:nvSpPr>
        <p:spPr bwMode="auto"/>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Date Placeholder 3" hidden="0"/>
          <p:cNvSpPr>
            <a:spLocks noGrp="1"/>
          </p:cNvSpPr>
          <p:nvPr isPhoto="0" userDrawn="0">
            <p:ph type="dt" sz="half" idx="10" hasCustomPrompt="0"/>
          </p:nvPr>
        </p:nvSpPr>
        <p:spPr bwMode="auto"/>
        <p:txBody>
          <a:bodyPr/>
          <a:lstStyle/>
          <a:p>
            <a:pPr>
              <a:defRPr/>
            </a:pPr>
            <a:fld id="{BCC18F51-09EC-435C-A3BA-64A766E099C0}" type="datetimeFigureOut">
              <a:rPr lang="en-US"/>
              <a:t/>
            </a:fld>
            <a:endParaRPr lang="en-US"/>
          </a:p>
        </p:txBody>
      </p:sp>
      <p:sp>
        <p:nvSpPr>
          <p:cNvPr id="5" name="Footer Placeholder 4" hidden="0"/>
          <p:cNvSpPr>
            <a:spLocks noGrp="1"/>
          </p:cNvSpPr>
          <p:nvPr isPhoto="0" userDrawn="0">
            <p:ph type="ftr" sz="quarter" idx="11" hasCustomPrompt="0"/>
          </p:nvPr>
        </p:nvSpPr>
        <p:spPr bwMode="auto"/>
        <p:txBody>
          <a:bodyPr/>
          <a:lstStyle/>
          <a:p>
            <a:pPr>
              <a:defRPr/>
            </a:pPr>
            <a:endParaRPr lang="en-US"/>
          </a:p>
        </p:txBody>
      </p:sp>
      <p:sp>
        <p:nvSpPr>
          <p:cNvPr id="6" name="Slide Number Placeholder 5" hidden="0"/>
          <p:cNvSpPr>
            <a:spLocks noGrp="1"/>
          </p:cNvSpPr>
          <p:nvPr isPhoto="0" userDrawn="0">
            <p:ph type="sldNum" sz="quarter" idx="12" hasCustomPrompt="0"/>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vertTitleAndTx" userDrawn="1">
  <p:cSld name="Vertical Title and Text">
    <p:spTree>
      <p:nvGrpSpPr>
        <p:cNvPr id="1" name="" hidden="0"/>
        <p:cNvGrpSpPr/>
        <p:nvPr isPhoto="0" userDrawn="0"/>
      </p:nvGrpSpPr>
      <p:grpSpPr bwMode="auto">
        <a:xfrm>
          <a:off x="0" y="0"/>
          <a:ext cx="0" cy="0"/>
          <a:chOff x="0" y="0"/>
          <a:chExt cx="0" cy="0"/>
        </a:xfrm>
      </p:grpSpPr>
      <p:sp>
        <p:nvSpPr>
          <p:cNvPr id="2" name="Vertical Title 1" hidden="0"/>
          <p:cNvSpPr>
            <a:spLocks noGrp="1"/>
          </p:cNvSpPr>
          <p:nvPr isPhoto="0" userDrawn="0">
            <p:ph type="title" orient="vert" hasCustomPrompt="0"/>
          </p:nvPr>
        </p:nvSpPr>
        <p:spPr bwMode="auto">
          <a:xfrm>
            <a:off x="8724899" y="365124"/>
            <a:ext cx="2628900" cy="5811837"/>
          </a:xfrm>
        </p:spPr>
        <p:txBody>
          <a:bodyPr vert="eaVert"/>
          <a:lstStyle/>
          <a:p>
            <a:pPr>
              <a:defRPr/>
            </a:pPr>
            <a:r>
              <a:rPr lang="en-US"/>
              <a:t>Click to edit Master title style</a:t>
            </a:r>
            <a:endParaRPr lang="en-US"/>
          </a:p>
        </p:txBody>
      </p:sp>
      <p:sp>
        <p:nvSpPr>
          <p:cNvPr id="3" name="Vertical Text Placeholder 2" hidden="0"/>
          <p:cNvSpPr>
            <a:spLocks noGrp="1"/>
          </p:cNvSpPr>
          <p:nvPr isPhoto="0" userDrawn="0">
            <p:ph type="body" orient="vert" idx="1" hasCustomPrompt="0"/>
          </p:nvPr>
        </p:nvSpPr>
        <p:spPr bwMode="auto">
          <a:xfrm>
            <a:off x="838199" y="365124"/>
            <a:ext cx="7734299" cy="5811837"/>
          </a:xfr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Date Placeholder 3" hidden="0"/>
          <p:cNvSpPr>
            <a:spLocks noGrp="1"/>
          </p:cNvSpPr>
          <p:nvPr isPhoto="0" userDrawn="0">
            <p:ph type="dt" sz="half" idx="10" hasCustomPrompt="0"/>
          </p:nvPr>
        </p:nvSpPr>
        <p:spPr bwMode="auto"/>
        <p:txBody>
          <a:bodyPr/>
          <a:lstStyle/>
          <a:p>
            <a:pPr>
              <a:defRPr/>
            </a:pPr>
            <a:fld id="{BCC18F51-09EC-435C-A3BA-64A766E099C0}" type="datetimeFigureOut">
              <a:rPr lang="en-US"/>
              <a:t/>
            </a:fld>
            <a:endParaRPr lang="en-US"/>
          </a:p>
        </p:txBody>
      </p:sp>
      <p:sp>
        <p:nvSpPr>
          <p:cNvPr id="5" name="Footer Placeholder 4" hidden="0"/>
          <p:cNvSpPr>
            <a:spLocks noGrp="1"/>
          </p:cNvSpPr>
          <p:nvPr isPhoto="0" userDrawn="0">
            <p:ph type="ftr" sz="quarter" idx="11" hasCustomPrompt="0"/>
          </p:nvPr>
        </p:nvSpPr>
        <p:spPr bwMode="auto"/>
        <p:txBody>
          <a:bodyPr/>
          <a:lstStyle/>
          <a:p>
            <a:pPr>
              <a:defRPr/>
            </a:pPr>
            <a:endParaRPr lang="en-US"/>
          </a:p>
        </p:txBody>
      </p:sp>
      <p:sp>
        <p:nvSpPr>
          <p:cNvPr id="6" name="Slide Number Placeholder 5" hidden="0"/>
          <p:cNvSpPr>
            <a:spLocks noGrp="1"/>
          </p:cNvSpPr>
          <p:nvPr isPhoto="0" userDrawn="0">
            <p:ph type="sldNum" sz="quarter" idx="12" hasCustomPrompt="0"/>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 userDrawn="1">
  <p:cSld name="Title and Content">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p:txBody>
          <a:bodyPr/>
          <a:lstStyle/>
          <a:p>
            <a:pPr>
              <a:defRPr/>
            </a:pPr>
            <a:r>
              <a:rPr lang="en-US"/>
              <a:t>Click to edit Master title style</a:t>
            </a:r>
            <a:endParaRPr lang="en-US"/>
          </a:p>
        </p:txBody>
      </p:sp>
      <p:sp>
        <p:nvSpPr>
          <p:cNvPr id="3" name="Content Placeholder 2" hidden="0"/>
          <p:cNvSpPr>
            <a:spLocks noGrp="1"/>
          </p:cNvSpPr>
          <p:nvPr isPhoto="0" userDrawn="0">
            <p:ph idx="1" hasCustomPrompt="0"/>
          </p:nvPr>
        </p:nvSpPr>
        <p:spPr bwMode="auto"/>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Date Placeholder 3" hidden="0"/>
          <p:cNvSpPr>
            <a:spLocks noGrp="1"/>
          </p:cNvSpPr>
          <p:nvPr isPhoto="0" userDrawn="0">
            <p:ph type="dt" sz="half" idx="10" hasCustomPrompt="0"/>
          </p:nvPr>
        </p:nvSpPr>
        <p:spPr bwMode="auto"/>
        <p:txBody>
          <a:bodyPr/>
          <a:lstStyle/>
          <a:p>
            <a:pPr>
              <a:defRPr/>
            </a:pPr>
            <a:fld id="{BCC18F51-09EC-435C-A3BA-64A766E099C0}" type="datetimeFigureOut">
              <a:rPr lang="en-US"/>
              <a:t/>
            </a:fld>
            <a:endParaRPr lang="en-US"/>
          </a:p>
        </p:txBody>
      </p:sp>
      <p:sp>
        <p:nvSpPr>
          <p:cNvPr id="5" name="Footer Placeholder 4" hidden="0"/>
          <p:cNvSpPr>
            <a:spLocks noGrp="1"/>
          </p:cNvSpPr>
          <p:nvPr isPhoto="0" userDrawn="0">
            <p:ph type="ftr" sz="quarter" idx="11" hasCustomPrompt="0"/>
          </p:nvPr>
        </p:nvSpPr>
        <p:spPr bwMode="auto"/>
        <p:txBody>
          <a:bodyPr/>
          <a:lstStyle/>
          <a:p>
            <a:pPr>
              <a:defRPr/>
            </a:pPr>
            <a:endParaRPr lang="en-US"/>
          </a:p>
        </p:txBody>
      </p:sp>
      <p:sp>
        <p:nvSpPr>
          <p:cNvPr id="6" name="Slide Number Placeholder 5" hidden="0"/>
          <p:cNvSpPr>
            <a:spLocks noGrp="1"/>
          </p:cNvSpPr>
          <p:nvPr isPhoto="0" userDrawn="0">
            <p:ph type="sldNum" sz="quarter" idx="12" hasCustomPrompt="0"/>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secHead" userDrawn="1">
  <p:cSld name="Section Header">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a:xfrm>
            <a:off x="831849" y="1709737"/>
            <a:ext cx="10515600" cy="2852736"/>
          </a:xfrm>
        </p:spPr>
        <p:txBody>
          <a:bodyPr anchor="b"/>
          <a:lstStyle>
            <a:lvl1pPr>
              <a:defRPr sz="6000"/>
            </a:lvl1pPr>
          </a:lstStyle>
          <a:p>
            <a:pPr>
              <a:defRPr/>
            </a:pPr>
            <a:r>
              <a:rPr lang="en-US"/>
              <a:t>Click to edit Master title style</a:t>
            </a:r>
            <a:endParaRPr lang="en-US"/>
          </a:p>
        </p:txBody>
      </p:sp>
      <p:sp>
        <p:nvSpPr>
          <p:cNvPr id="3" name="Text Placeholder 2" hidden="0"/>
          <p:cNvSpPr>
            <a:spLocks noGrp="1"/>
          </p:cNvSpPr>
          <p:nvPr isPhoto="0" userDrawn="0">
            <p:ph type="body" idx="1" hasCustomPrompt="0"/>
          </p:nvPr>
        </p:nvSpPr>
        <p:spPr bwMode="auto">
          <a:xfrm>
            <a:off x="831849" y="4589462"/>
            <a:ext cx="10515600" cy="1500186"/>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en-US"/>
              <a:t>Click to edit Master text styles</a:t>
            </a:r>
            <a:endParaRPr/>
          </a:p>
        </p:txBody>
      </p:sp>
      <p:sp>
        <p:nvSpPr>
          <p:cNvPr id="4" name="Date Placeholder 3" hidden="0"/>
          <p:cNvSpPr>
            <a:spLocks noGrp="1"/>
          </p:cNvSpPr>
          <p:nvPr isPhoto="0" userDrawn="0">
            <p:ph type="dt" sz="half" idx="10" hasCustomPrompt="0"/>
          </p:nvPr>
        </p:nvSpPr>
        <p:spPr bwMode="auto"/>
        <p:txBody>
          <a:bodyPr/>
          <a:lstStyle/>
          <a:p>
            <a:pPr>
              <a:defRPr/>
            </a:pPr>
            <a:fld id="{BCC18F51-09EC-435C-A3BA-64A766E099C0}" type="datetimeFigureOut">
              <a:rPr lang="en-US"/>
              <a:t/>
            </a:fld>
            <a:endParaRPr lang="en-US"/>
          </a:p>
        </p:txBody>
      </p:sp>
      <p:sp>
        <p:nvSpPr>
          <p:cNvPr id="5" name="Footer Placeholder 4" hidden="0"/>
          <p:cNvSpPr>
            <a:spLocks noGrp="1"/>
          </p:cNvSpPr>
          <p:nvPr isPhoto="0" userDrawn="0">
            <p:ph type="ftr" sz="quarter" idx="11" hasCustomPrompt="0"/>
          </p:nvPr>
        </p:nvSpPr>
        <p:spPr bwMode="auto"/>
        <p:txBody>
          <a:bodyPr/>
          <a:lstStyle/>
          <a:p>
            <a:pPr>
              <a:defRPr/>
            </a:pPr>
            <a:endParaRPr lang="en-US"/>
          </a:p>
        </p:txBody>
      </p:sp>
      <p:sp>
        <p:nvSpPr>
          <p:cNvPr id="6" name="Slide Number Placeholder 5" hidden="0"/>
          <p:cNvSpPr>
            <a:spLocks noGrp="1"/>
          </p:cNvSpPr>
          <p:nvPr isPhoto="0" userDrawn="0">
            <p:ph type="sldNum" sz="quarter" idx="12" hasCustomPrompt="0"/>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 userDrawn="1">
  <p:cSld name="Two Content">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p:txBody>
          <a:bodyPr/>
          <a:lstStyle/>
          <a:p>
            <a:pPr>
              <a:defRPr/>
            </a:pPr>
            <a:r>
              <a:rPr lang="en-US"/>
              <a:t>Click to edit Master title style</a:t>
            </a:r>
            <a:endParaRPr lang="en-US"/>
          </a:p>
        </p:txBody>
      </p:sp>
      <p:sp>
        <p:nvSpPr>
          <p:cNvPr id="3" name="Content Placeholder 2" hidden="0"/>
          <p:cNvSpPr>
            <a:spLocks noGrp="1"/>
          </p:cNvSpPr>
          <p:nvPr isPhoto="0" userDrawn="0">
            <p:ph sz="half" idx="1" hasCustomPrompt="0"/>
          </p:nvPr>
        </p:nvSpPr>
        <p:spPr bwMode="auto">
          <a:xfrm>
            <a:off x="838199" y="1825624"/>
            <a:ext cx="5181599"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Content Placeholder 3" hidden="0"/>
          <p:cNvSpPr>
            <a:spLocks noGrp="1"/>
          </p:cNvSpPr>
          <p:nvPr isPhoto="0" userDrawn="0">
            <p:ph sz="half" idx="2" hasCustomPrompt="0"/>
          </p:nvPr>
        </p:nvSpPr>
        <p:spPr bwMode="auto">
          <a:xfrm>
            <a:off x="6172200" y="1825624"/>
            <a:ext cx="5181599"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5" name="Date Placeholder 4" hidden="0"/>
          <p:cNvSpPr>
            <a:spLocks noGrp="1"/>
          </p:cNvSpPr>
          <p:nvPr isPhoto="0" userDrawn="0">
            <p:ph type="dt" sz="half" idx="10" hasCustomPrompt="0"/>
          </p:nvPr>
        </p:nvSpPr>
        <p:spPr bwMode="auto"/>
        <p:txBody>
          <a:bodyPr/>
          <a:lstStyle/>
          <a:p>
            <a:pPr>
              <a:defRPr/>
            </a:pPr>
            <a:fld id="{BCC18F51-09EC-435C-A3BA-64A766E099C0}" type="datetimeFigureOut">
              <a:rPr lang="en-US"/>
              <a:t/>
            </a:fld>
            <a:endParaRPr lang="en-US"/>
          </a:p>
        </p:txBody>
      </p:sp>
      <p:sp>
        <p:nvSpPr>
          <p:cNvPr id="6" name="Footer Placeholder 5" hidden="0"/>
          <p:cNvSpPr>
            <a:spLocks noGrp="1"/>
          </p:cNvSpPr>
          <p:nvPr isPhoto="0" userDrawn="0">
            <p:ph type="ftr" sz="quarter" idx="11" hasCustomPrompt="0"/>
          </p:nvPr>
        </p:nvSpPr>
        <p:spPr bwMode="auto"/>
        <p:txBody>
          <a:bodyPr/>
          <a:lstStyle/>
          <a:p>
            <a:pPr>
              <a:defRPr/>
            </a:pPr>
            <a:endParaRPr lang="en-US"/>
          </a:p>
        </p:txBody>
      </p:sp>
      <p:sp>
        <p:nvSpPr>
          <p:cNvPr id="7" name="Slide Number Placeholder 6" hidden="0"/>
          <p:cNvSpPr>
            <a:spLocks noGrp="1"/>
          </p:cNvSpPr>
          <p:nvPr isPhoto="0" userDrawn="0">
            <p:ph type="sldNum" sz="quarter" idx="12" hasCustomPrompt="0"/>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TxTwoObj" userDrawn="1">
  <p:cSld name="Comparison">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a:xfrm>
            <a:off x="839787" y="365124"/>
            <a:ext cx="10515600" cy="1325562"/>
          </a:xfrm>
        </p:spPr>
        <p:txBody>
          <a:bodyPr/>
          <a:lstStyle/>
          <a:p>
            <a:pPr>
              <a:defRPr/>
            </a:pPr>
            <a:r>
              <a:rPr lang="en-US"/>
              <a:t>Click to edit Master title style</a:t>
            </a:r>
            <a:endParaRPr lang="en-US"/>
          </a:p>
        </p:txBody>
      </p:sp>
      <p:sp>
        <p:nvSpPr>
          <p:cNvPr id="3" name="Text Placeholder 2" hidden="0"/>
          <p:cNvSpPr>
            <a:spLocks noGrp="1"/>
          </p:cNvSpPr>
          <p:nvPr isPhoto="0" userDrawn="0">
            <p:ph type="body" idx="1" hasCustomPrompt="0"/>
          </p:nvPr>
        </p:nvSpPr>
        <p:spPr bwMode="auto">
          <a:xfrm>
            <a:off x="839787" y="1681162"/>
            <a:ext cx="5157786" cy="82391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4" name="Content Placeholder 3" hidden="0"/>
          <p:cNvSpPr>
            <a:spLocks noGrp="1"/>
          </p:cNvSpPr>
          <p:nvPr isPhoto="0" userDrawn="0">
            <p:ph sz="half" idx="2" hasCustomPrompt="0"/>
          </p:nvPr>
        </p:nvSpPr>
        <p:spPr bwMode="auto">
          <a:xfrm>
            <a:off x="839787" y="2505074"/>
            <a:ext cx="5157786" cy="3684587"/>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5" name="Text Placeholder 4" hidden="0"/>
          <p:cNvSpPr>
            <a:spLocks noGrp="1"/>
          </p:cNvSpPr>
          <p:nvPr isPhoto="0" userDrawn="0">
            <p:ph type="body" sz="quarter" idx="3" hasCustomPrompt="0"/>
          </p:nvPr>
        </p:nvSpPr>
        <p:spPr bwMode="auto">
          <a:xfrm>
            <a:off x="6172200" y="1681162"/>
            <a:ext cx="5183187" cy="82391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6" name="Content Placeholder 5" hidden="0"/>
          <p:cNvSpPr>
            <a:spLocks noGrp="1"/>
          </p:cNvSpPr>
          <p:nvPr isPhoto="0" userDrawn="0">
            <p:ph sz="quarter" idx="4" hasCustomPrompt="0"/>
          </p:nvPr>
        </p:nvSpPr>
        <p:spPr bwMode="auto">
          <a:xfrm>
            <a:off x="6172200" y="2505074"/>
            <a:ext cx="5183187" cy="3684587"/>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7" name="Date Placeholder 6" hidden="0"/>
          <p:cNvSpPr>
            <a:spLocks noGrp="1"/>
          </p:cNvSpPr>
          <p:nvPr isPhoto="0" userDrawn="0">
            <p:ph type="dt" sz="half" idx="10" hasCustomPrompt="0"/>
          </p:nvPr>
        </p:nvSpPr>
        <p:spPr bwMode="auto"/>
        <p:txBody>
          <a:bodyPr/>
          <a:lstStyle/>
          <a:p>
            <a:pPr>
              <a:defRPr/>
            </a:pPr>
            <a:fld id="{BCC18F51-09EC-435C-A3BA-64A766E099C0}" type="datetimeFigureOut">
              <a:rPr lang="en-US"/>
              <a:t/>
            </a:fld>
            <a:endParaRPr lang="en-US"/>
          </a:p>
        </p:txBody>
      </p:sp>
      <p:sp>
        <p:nvSpPr>
          <p:cNvPr id="8" name="Footer Placeholder 7" hidden="0"/>
          <p:cNvSpPr>
            <a:spLocks noGrp="1"/>
          </p:cNvSpPr>
          <p:nvPr isPhoto="0" userDrawn="0">
            <p:ph type="ftr" sz="quarter" idx="11" hasCustomPrompt="0"/>
          </p:nvPr>
        </p:nvSpPr>
        <p:spPr bwMode="auto"/>
        <p:txBody>
          <a:bodyPr/>
          <a:lstStyle/>
          <a:p>
            <a:pPr>
              <a:defRPr/>
            </a:pPr>
            <a:endParaRPr lang="en-US"/>
          </a:p>
        </p:txBody>
      </p:sp>
      <p:sp>
        <p:nvSpPr>
          <p:cNvPr id="9" name="Slide Number Placeholder 8" hidden="0"/>
          <p:cNvSpPr>
            <a:spLocks noGrp="1"/>
          </p:cNvSpPr>
          <p:nvPr isPhoto="0" userDrawn="0">
            <p:ph type="sldNum" sz="quarter" idx="12" hasCustomPrompt="0"/>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Only" userDrawn="1">
  <p:cSld name="Title Only">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p:txBody>
          <a:bodyPr/>
          <a:lstStyle/>
          <a:p>
            <a:pPr>
              <a:defRPr/>
            </a:pPr>
            <a:r>
              <a:rPr lang="en-US"/>
              <a:t>Click to edit Master title style</a:t>
            </a:r>
            <a:endParaRPr lang="en-US"/>
          </a:p>
        </p:txBody>
      </p:sp>
      <p:sp>
        <p:nvSpPr>
          <p:cNvPr id="3" name="Date Placeholder 2" hidden="0"/>
          <p:cNvSpPr>
            <a:spLocks noGrp="1"/>
          </p:cNvSpPr>
          <p:nvPr isPhoto="0" userDrawn="0">
            <p:ph type="dt" sz="half" idx="10" hasCustomPrompt="0"/>
          </p:nvPr>
        </p:nvSpPr>
        <p:spPr bwMode="auto"/>
        <p:txBody>
          <a:bodyPr/>
          <a:lstStyle/>
          <a:p>
            <a:pPr>
              <a:defRPr/>
            </a:pPr>
            <a:fld id="{BCC18F51-09EC-435C-A3BA-64A766E099C0}" type="datetimeFigureOut">
              <a:rPr lang="en-US"/>
              <a:t/>
            </a:fld>
            <a:endParaRPr lang="en-US"/>
          </a:p>
        </p:txBody>
      </p:sp>
      <p:sp>
        <p:nvSpPr>
          <p:cNvPr id="4" name="Footer Placeholder 3" hidden="0"/>
          <p:cNvSpPr>
            <a:spLocks noGrp="1"/>
          </p:cNvSpPr>
          <p:nvPr isPhoto="0" userDrawn="0">
            <p:ph type="ftr" sz="quarter" idx="11" hasCustomPrompt="0"/>
          </p:nvPr>
        </p:nvSpPr>
        <p:spPr bwMode="auto"/>
        <p:txBody>
          <a:bodyPr/>
          <a:lstStyle/>
          <a:p>
            <a:pPr>
              <a:defRPr/>
            </a:pPr>
            <a:endParaRPr lang="en-US"/>
          </a:p>
        </p:txBody>
      </p:sp>
      <p:sp>
        <p:nvSpPr>
          <p:cNvPr id="5" name="Slide Number Placeholder 4" hidden="0"/>
          <p:cNvSpPr>
            <a:spLocks noGrp="1"/>
          </p:cNvSpPr>
          <p:nvPr isPhoto="0" userDrawn="0">
            <p:ph type="sldNum" sz="quarter" idx="12" hasCustomPrompt="0"/>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blank" userDrawn="1">
  <p:cSld name="Blank">
    <p:spTree>
      <p:nvGrpSpPr>
        <p:cNvPr id="1" name="" hidden="0"/>
        <p:cNvGrpSpPr/>
        <p:nvPr isPhoto="0" userDrawn="0"/>
      </p:nvGrpSpPr>
      <p:grpSpPr bwMode="auto">
        <a:xfrm>
          <a:off x="0" y="0"/>
          <a:ext cx="0" cy="0"/>
          <a:chOff x="0" y="0"/>
          <a:chExt cx="0" cy="0"/>
        </a:xfrm>
      </p:grpSpPr>
      <p:sp>
        <p:nvSpPr>
          <p:cNvPr id="2" name="Date Placeholder 1" hidden="0"/>
          <p:cNvSpPr>
            <a:spLocks noGrp="1"/>
          </p:cNvSpPr>
          <p:nvPr isPhoto="0" userDrawn="0">
            <p:ph type="dt" sz="half" idx="10" hasCustomPrompt="0"/>
          </p:nvPr>
        </p:nvSpPr>
        <p:spPr bwMode="auto"/>
        <p:txBody>
          <a:bodyPr/>
          <a:lstStyle/>
          <a:p>
            <a:pPr>
              <a:defRPr/>
            </a:pPr>
            <a:fld id="{BCC18F51-09EC-435C-A3BA-64A766E099C0}" type="datetimeFigureOut">
              <a:rPr lang="en-US"/>
              <a:t/>
            </a:fld>
            <a:endParaRPr lang="en-US"/>
          </a:p>
        </p:txBody>
      </p:sp>
      <p:sp>
        <p:nvSpPr>
          <p:cNvPr id="3" name="Footer Placeholder 2" hidden="0"/>
          <p:cNvSpPr>
            <a:spLocks noGrp="1"/>
          </p:cNvSpPr>
          <p:nvPr isPhoto="0" userDrawn="0">
            <p:ph type="ftr" sz="quarter" idx="11" hasCustomPrompt="0"/>
          </p:nvPr>
        </p:nvSpPr>
        <p:spPr bwMode="auto"/>
        <p:txBody>
          <a:bodyPr/>
          <a:lstStyle/>
          <a:p>
            <a:pPr>
              <a:defRPr/>
            </a:pPr>
            <a:endParaRPr lang="en-US"/>
          </a:p>
        </p:txBody>
      </p:sp>
      <p:sp>
        <p:nvSpPr>
          <p:cNvPr id="4" name="Slide Number Placeholder 3" hidden="0"/>
          <p:cNvSpPr>
            <a:spLocks noGrp="1"/>
          </p:cNvSpPr>
          <p:nvPr isPhoto="0" userDrawn="0">
            <p:ph type="sldNum" sz="quarter" idx="12" hasCustomPrompt="0"/>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Tx" userDrawn="1">
  <p:cSld name="Content with Caption">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a:xfrm>
            <a:off x="839787" y="457200"/>
            <a:ext cx="3932236" cy="1600200"/>
          </a:xfrm>
        </p:spPr>
        <p:txBody>
          <a:bodyPr anchor="b"/>
          <a:lstStyle>
            <a:lvl1pPr>
              <a:defRPr sz="3200"/>
            </a:lvl1pPr>
          </a:lstStyle>
          <a:p>
            <a:pPr>
              <a:defRPr/>
            </a:pPr>
            <a:r>
              <a:rPr lang="en-US"/>
              <a:t>Click to edit Master title style</a:t>
            </a:r>
            <a:endParaRPr lang="en-US"/>
          </a:p>
        </p:txBody>
      </p:sp>
      <p:sp>
        <p:nvSpPr>
          <p:cNvPr id="3" name="Content Placeholder 2" hidden="0"/>
          <p:cNvSpPr>
            <a:spLocks noGrp="1"/>
          </p:cNvSpPr>
          <p:nvPr isPhoto="0" userDrawn="0">
            <p:ph idx="1" hasCustomPrompt="0"/>
          </p:nvPr>
        </p:nvSpPr>
        <p:spPr bwMode="auto">
          <a:xfrm>
            <a:off x="5183187" y="987424"/>
            <a:ext cx="6172200" cy="48736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Text Placeholder 3" hidden="0"/>
          <p:cNvSpPr>
            <a:spLocks noGrp="1"/>
          </p:cNvSpPr>
          <p:nvPr isPhoto="0" userDrawn="0">
            <p:ph type="body" sz="half" idx="2" hasCustomPrompt="0"/>
          </p:nvPr>
        </p:nvSpPr>
        <p:spPr bwMode="auto">
          <a:xfrm>
            <a:off x="839787" y="2057400"/>
            <a:ext cx="3932236" cy="38115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hidden="0"/>
          <p:cNvSpPr>
            <a:spLocks noGrp="1"/>
          </p:cNvSpPr>
          <p:nvPr isPhoto="0" userDrawn="0">
            <p:ph type="dt" sz="half" idx="10" hasCustomPrompt="0"/>
          </p:nvPr>
        </p:nvSpPr>
        <p:spPr bwMode="auto"/>
        <p:txBody>
          <a:bodyPr/>
          <a:lstStyle/>
          <a:p>
            <a:pPr>
              <a:defRPr/>
            </a:pPr>
            <a:fld id="{BCC18F51-09EC-435C-A3BA-64A766E099C0}" type="datetimeFigureOut">
              <a:rPr lang="en-US"/>
              <a:t/>
            </a:fld>
            <a:endParaRPr lang="en-US"/>
          </a:p>
        </p:txBody>
      </p:sp>
      <p:sp>
        <p:nvSpPr>
          <p:cNvPr id="6" name="Footer Placeholder 5" hidden="0"/>
          <p:cNvSpPr>
            <a:spLocks noGrp="1"/>
          </p:cNvSpPr>
          <p:nvPr isPhoto="0" userDrawn="0">
            <p:ph type="ftr" sz="quarter" idx="11" hasCustomPrompt="0"/>
          </p:nvPr>
        </p:nvSpPr>
        <p:spPr bwMode="auto"/>
        <p:txBody>
          <a:bodyPr/>
          <a:lstStyle/>
          <a:p>
            <a:pPr>
              <a:defRPr/>
            </a:pPr>
            <a:endParaRPr lang="en-US"/>
          </a:p>
        </p:txBody>
      </p:sp>
      <p:sp>
        <p:nvSpPr>
          <p:cNvPr id="7" name="Slide Number Placeholder 6" hidden="0"/>
          <p:cNvSpPr>
            <a:spLocks noGrp="1"/>
          </p:cNvSpPr>
          <p:nvPr isPhoto="0" userDrawn="0">
            <p:ph type="sldNum" sz="quarter" idx="12" hasCustomPrompt="0"/>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picTx" userDrawn="1">
  <p:cSld name="Picture with Caption">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a:xfrm>
            <a:off x="839787" y="457200"/>
            <a:ext cx="3932236" cy="1600200"/>
          </a:xfrm>
        </p:spPr>
        <p:txBody>
          <a:bodyPr anchor="b"/>
          <a:lstStyle>
            <a:lvl1pPr>
              <a:defRPr sz="3200"/>
            </a:lvl1pPr>
          </a:lstStyle>
          <a:p>
            <a:pPr>
              <a:defRPr/>
            </a:pPr>
            <a:r>
              <a:rPr lang="en-US"/>
              <a:t>Click to edit Master title style</a:t>
            </a:r>
            <a:endParaRPr lang="en-US"/>
          </a:p>
        </p:txBody>
      </p:sp>
      <p:sp>
        <p:nvSpPr>
          <p:cNvPr id="3" name="Picture Placeholder 2" hidden="0"/>
          <p:cNvSpPr>
            <a:spLocks noChangeAspect="1" noGrp="1"/>
          </p:cNvSpPr>
          <p:nvPr isPhoto="0" userDrawn="0">
            <p:ph type="pic" idx="1" hasCustomPrompt="0"/>
          </p:nvPr>
        </p:nvSpPr>
        <p:spPr bwMode="auto">
          <a:xfrm>
            <a:off x="5183187" y="987424"/>
            <a:ext cx="6172200" cy="4873624"/>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en-US"/>
              <a:t>Click icon to add picture</a:t>
            </a:r>
            <a:endParaRPr lang="en-US"/>
          </a:p>
        </p:txBody>
      </p:sp>
      <p:sp>
        <p:nvSpPr>
          <p:cNvPr id="4" name="Text Placeholder 3" hidden="0"/>
          <p:cNvSpPr>
            <a:spLocks noGrp="1"/>
          </p:cNvSpPr>
          <p:nvPr isPhoto="0" userDrawn="0">
            <p:ph type="body" sz="half" idx="2" hasCustomPrompt="0"/>
          </p:nvPr>
        </p:nvSpPr>
        <p:spPr bwMode="auto">
          <a:xfrm>
            <a:off x="839787" y="2057400"/>
            <a:ext cx="3932236" cy="38115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hidden="0"/>
          <p:cNvSpPr>
            <a:spLocks noGrp="1"/>
          </p:cNvSpPr>
          <p:nvPr isPhoto="0" userDrawn="0">
            <p:ph type="dt" sz="half" idx="10" hasCustomPrompt="0"/>
          </p:nvPr>
        </p:nvSpPr>
        <p:spPr bwMode="auto"/>
        <p:txBody>
          <a:bodyPr/>
          <a:lstStyle/>
          <a:p>
            <a:pPr>
              <a:defRPr/>
            </a:pPr>
            <a:fld id="{BCC18F51-09EC-435C-A3BA-64A766E099C0}" type="datetimeFigureOut">
              <a:rPr lang="en-US"/>
              <a:t/>
            </a:fld>
            <a:endParaRPr lang="en-US"/>
          </a:p>
        </p:txBody>
      </p:sp>
      <p:sp>
        <p:nvSpPr>
          <p:cNvPr id="6" name="Footer Placeholder 5" hidden="0"/>
          <p:cNvSpPr>
            <a:spLocks noGrp="1"/>
          </p:cNvSpPr>
          <p:nvPr isPhoto="0" userDrawn="0">
            <p:ph type="ftr" sz="quarter" idx="11" hasCustomPrompt="0"/>
          </p:nvPr>
        </p:nvSpPr>
        <p:spPr bwMode="auto"/>
        <p:txBody>
          <a:bodyPr/>
          <a:lstStyle/>
          <a:p>
            <a:pPr>
              <a:defRPr/>
            </a:pPr>
            <a:endParaRPr lang="en-US"/>
          </a:p>
        </p:txBody>
      </p:sp>
      <p:sp>
        <p:nvSpPr>
          <p:cNvPr id="7" name="Slide Number Placeholder 6" hidden="0"/>
          <p:cNvSpPr>
            <a:spLocks noGrp="1"/>
          </p:cNvSpPr>
          <p:nvPr isPhoto="0" userDrawn="0">
            <p:ph type="sldNum" sz="quarter" idx="12" hasCustomPrompt="0"/>
          </p:nvPr>
        </p:nvSpPr>
        <p:spPr bwMode="auto"/>
        <p:txBody>
          <a:bodyPr/>
          <a:lstStyle/>
          <a:p>
            <a:pPr>
              <a:defRPr/>
            </a:pPr>
            <a:fld id="{08395586-F03A-48D1-94DF-16B239DF4FB5}" type="slidenum">
              <a:rPr lang="en-US"/>
              <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Ref idx="1001">
        <a:schemeClr val="bg1"/>
      </p:bgRef>
    </p:bg>
    <p:spTree>
      <p:nvGrpSpPr>
        <p:cNvPr id="1" name="" hidden="0"/>
        <p:cNvGrpSpPr/>
        <p:nvPr isPhoto="0" userDrawn="0"/>
      </p:nvGrpSpPr>
      <p:grpSpPr bwMode="auto">
        <a:xfrm>
          <a:off x="0" y="0"/>
          <a:ext cx="0" cy="0"/>
          <a:chOff x="0" y="0"/>
          <a:chExt cx="0" cy="0"/>
        </a:xfrm>
      </p:grpSpPr>
      <p:sp>
        <p:nvSpPr>
          <p:cNvPr id="2" name="Title Placeholder 1" hidden="0"/>
          <p:cNvSpPr>
            <a:spLocks noGrp="1"/>
          </p:cNvSpPr>
          <p:nvPr isPhoto="0" userDrawn="0">
            <p:ph type="title" hasCustomPrompt="0"/>
          </p:nvPr>
        </p:nvSpPr>
        <p:spPr bwMode="auto">
          <a:xfrm>
            <a:off x="838199" y="365124"/>
            <a:ext cx="10515600" cy="1325562"/>
          </a:xfrm>
          <a:prstGeom prst="rect">
            <a:avLst/>
          </a:prstGeom>
        </p:spPr>
        <p:txBody>
          <a:bodyPr vert="horz" lIns="91440" tIns="45720" rIns="91440" bIns="45720" rtlCol="0" anchor="ctr">
            <a:normAutofit/>
          </a:bodyPr>
          <a:lstStyle/>
          <a:p>
            <a:pPr>
              <a:defRPr/>
            </a:pPr>
            <a:r>
              <a:rPr lang="en-US"/>
              <a:t>Click to edit Master title style</a:t>
            </a:r>
            <a:endParaRPr lang="en-US"/>
          </a:p>
        </p:txBody>
      </p:sp>
      <p:sp>
        <p:nvSpPr>
          <p:cNvPr id="3" name="Text Placeholder 2" hidden="0"/>
          <p:cNvSpPr>
            <a:spLocks noGrp="1"/>
          </p:cNvSpPr>
          <p:nvPr isPhoto="0" userDrawn="0">
            <p:ph type="body" idx="1" hasCustomPrompt="0"/>
          </p:nvPr>
        </p:nvSpPr>
        <p:spPr bwMode="auto">
          <a:xfrm>
            <a:off x="838199" y="1825624"/>
            <a:ext cx="10515600" cy="4351338"/>
          </a:xfrm>
          <a:prstGeom prst="rect">
            <a:avLst/>
          </a:prstGeom>
        </p:spPr>
        <p:txBody>
          <a:bodyPr vert="horz" lIns="91440" tIns="45720" rIns="91440" bIns="45720" rtlCol="0">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Date Placeholder 3" hidden="0"/>
          <p:cNvSpPr>
            <a:spLocks noGrp="1"/>
          </p:cNvSpPr>
          <p:nvPr isPhoto="0" userDrawn="0">
            <p:ph type="dt" sz="half" idx="2" hasCustomPrompt="0"/>
          </p:nvPr>
        </p:nvSpPr>
        <p:spPr bwMode="auto">
          <a:xfrm>
            <a:off x="838199" y="6356349"/>
            <a:ext cx="2743200" cy="365124"/>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BCC18F51-09EC-435C-A3BA-64A766E099C0}" type="datetimeFigureOut">
              <a:rPr lang="en-US"/>
              <a:t/>
            </a:fld>
            <a:endParaRPr lang="en-US"/>
          </a:p>
        </p:txBody>
      </p:sp>
      <p:sp>
        <p:nvSpPr>
          <p:cNvPr id="5" name="Footer Placeholder 4" hidden="0"/>
          <p:cNvSpPr>
            <a:spLocks noGrp="1"/>
          </p:cNvSpPr>
          <p:nvPr isPhoto="0" userDrawn="0">
            <p:ph type="ftr" sz="quarter" idx="3" hasCustomPrompt="0"/>
          </p:nvPr>
        </p:nvSpPr>
        <p:spPr bwMode="auto">
          <a:xfrm>
            <a:off x="4038599" y="6356349"/>
            <a:ext cx="4114800" cy="365124"/>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hidden="0"/>
          <p:cNvSpPr>
            <a:spLocks noGrp="1"/>
          </p:cNvSpPr>
          <p:nvPr isPhoto="0" userDrawn="0">
            <p:ph type="sldNum" sz="quarter" idx="4" hasCustomPrompt="0"/>
          </p:nvPr>
        </p:nvSpPr>
        <p:spPr bwMode="auto">
          <a:xfrm>
            <a:off x="8610599" y="6356349"/>
            <a:ext cx="2743200" cy="365124"/>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08395586-F03A-48D1-94DF-16B239DF4FB5}" type="slidenum">
              <a:rPr lang="en-US"/>
              <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a:lnSpc>
          <a:spcPct val="90000"/>
        </a:lnSpc>
        <a:spcBef>
          <a:spcPts val="0"/>
        </a:spcBef>
        <a:buNone/>
        <a:defRPr sz="4400">
          <a:solidFill>
            <a:schemeClr val="tx1"/>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3.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hyperlink" Target="http://digg.cs.tufts.edu/readings/pdf/001.pdf" TargetMode="External"/><Relationship Id="rId4" Type="http://schemas.openxmlformats.org/officeDocument/2006/relationships/hyperlink" Target="https://www.arxiv-vanity.com/papers/cond-mat/0201476/" TargetMode="Externa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hyperlink" Target="https://www.arxiv-vanity.com/papers/cond-mat/9912035/" TargetMode="Externa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g"/><Relationship Id="rId3" Type="http://schemas.openxmlformats.org/officeDocument/2006/relationships/image" Target="../media/image20.jpg"/><Relationship Id="rId4" Type="http://schemas.openxmlformats.org/officeDocument/2006/relationships/image" Target="../media/image21.png"/><Relationship Id="rId5" Type="http://schemas.openxmlformats.org/officeDocument/2006/relationships/image" Target="../media/image22.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hyperlink" Target="https://github.com/merely" TargetMode="Externa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3.png"/><Relationship Id="rId4" Type="http://schemas.openxmlformats.org/officeDocument/2006/relationships/image" Target="../media/image35.png"/><Relationship Id="rId5" Type="http://schemas.openxmlformats.org/officeDocument/2006/relationships/image" Target="../media/image36.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3.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accent2">
            <a:lumMod val="75000"/>
          </a:schemeClr>
        </a:solidFill>
      </p:bgPr>
    </p:bg>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ctrTitle" hasCustomPrompt="0"/>
          </p:nvPr>
        </p:nvSpPr>
        <p:spPr bwMode="auto">
          <a:xfrm flipH="0" flipV="0">
            <a:off x="2026818" y="1212272"/>
            <a:ext cx="8428181" cy="1316627"/>
          </a:xfrm>
          <a:prstGeom prst="rect">
            <a:avLst/>
          </a:prstGeom>
          <a:solidFill>
            <a:schemeClr val="bg1">
              <a:lumMod val="95000"/>
            </a:schemeClr>
          </a:solidFill>
        </p:spPr>
        <p:txBody>
          <a:bodyPr vertOverflow="overflow" horzOverflow="clip" vert="horz" wrap="square" lIns="91440" tIns="45720" rIns="91440" bIns="45720" numCol="1" spcCol="0" rtlCol="0" fromWordArt="0" anchor="ctr" anchorCtr="0" forceAA="0" upright="0" compatLnSpc="0">
            <a:normAutofit fontScale="95000" lnSpcReduction="1000"/>
          </a:bodyPr>
          <a:lstStyle/>
          <a:p>
            <a:pPr>
              <a:defRPr/>
            </a:pPr>
            <a:r>
              <a:rPr lang="en-US" sz="5500">
                <a:latin typeface="aakar"/>
                <a:ea typeface="aakar"/>
                <a:cs typeface="aakar"/>
              </a:rPr>
              <a:t>The Analysis of Zipf’s Law</a:t>
            </a:r>
            <a:endParaRPr sz="7200">
              <a:latin typeface="aakar"/>
              <a:ea typeface="aakar"/>
              <a:cs typeface="aakar"/>
            </a:endParaRPr>
          </a:p>
        </p:txBody>
      </p:sp>
      <p:sp>
        <p:nvSpPr>
          <p:cNvPr id="3" name="Subtitle 2" hidden="0"/>
          <p:cNvSpPr>
            <a:spLocks noGrp="1"/>
          </p:cNvSpPr>
          <p:nvPr isPhoto="0" userDrawn="0">
            <p:ph type="subTitle" idx="1" hasCustomPrompt="0"/>
          </p:nvPr>
        </p:nvSpPr>
        <p:spPr bwMode="auto">
          <a:xfrm flipH="0" flipV="0">
            <a:off x="4654433" y="3834601"/>
            <a:ext cx="2712156" cy="720079"/>
          </a:xfrm>
          <a:prstGeom prst="rect">
            <a:avLst/>
          </a:prstGeom>
          <a:solidFill>
            <a:schemeClr val="bg1">
              <a:lumMod val="95000"/>
            </a:schemeClr>
          </a:solidFill>
        </p:spPr>
        <p:txBody>
          <a:bodyPr/>
          <a:lstStyle/>
          <a:p>
            <a:pPr>
              <a:defRPr/>
            </a:pPr>
            <a:r>
              <a:rPr lang="en-US">
                <a:latin typeface="aakar"/>
                <a:ea typeface="aakar"/>
                <a:cs typeface="aakar"/>
              </a:rPr>
              <a:t>By Izzy Trejo</a:t>
            </a:r>
            <a:endParaRPr>
              <a:latin typeface="aakar"/>
              <a:ea typeface="aakar"/>
              <a:cs typeface="aakar"/>
            </a:endParaRPr>
          </a:p>
        </p:txBody>
      </p:sp>
      <p:sp>
        <p:nvSpPr>
          <p:cNvPr id="531349459" name="" hidden="0"/>
          <p:cNvSpPr txBox="1"/>
          <p:nvPr isPhoto="0" userDrawn="0"/>
        </p:nvSpPr>
        <p:spPr bwMode="auto">
          <a:xfrm flipH="0" flipV="0">
            <a:off x="2199999" y="2886363"/>
            <a:ext cx="8436137" cy="640115"/>
          </a:xfrm>
          <a:prstGeom prst="rect">
            <a:avLst/>
          </a:prstGeom>
          <a:solidFill>
            <a:schemeClr val="bg1">
              <a:lumMod val="95000"/>
              <a:alpha val="63999"/>
            </a:schemeClr>
          </a:solidFill>
        </p:spPr>
        <p:txBody>
          <a:bodyPr vertOverflow="overflow" horzOverflow="clip" vert="horz" wrap="square" lIns="91440" tIns="45720" rIns="91440" bIns="45720" numCol="1" spcCol="0" rtlCol="0" fromWordArt="0" anchor="t" anchorCtr="0" forceAA="0" upright="0" compatLnSpc="0">
            <a:spAutoFit/>
          </a:bodyPr>
          <a:p>
            <a:pPr algn="ctr">
              <a:defRPr/>
            </a:pPr>
            <a:r>
              <a:rPr/>
              <a:t>What it is, where it’s used, how it appears throughout different languages, why it’s important, and theories on why it’s everywhere</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579860397" name="Заголовок 1" hidden="0"/>
          <p:cNvSpPr>
            <a:spLocks noGrp="1"/>
          </p:cNvSpPr>
          <p:nvPr isPhoto="0" userDrawn="0">
            <p:ph type="title" hasCustomPrompt="0"/>
          </p:nvPr>
        </p:nvSpPr>
        <p:spPr bwMode="auto">
          <a:xfrm flipH="0" flipV="0">
            <a:off x="3339245" y="274638"/>
            <a:ext cx="5961209" cy="1143000"/>
          </a:xfrm>
          <a:prstGeom prst="rect">
            <a:avLst/>
          </a:prstGeom>
          <a:solidFill>
            <a:schemeClr val="bg2">
              <a:alpha val="79000"/>
            </a:schemeClr>
          </a:solidFill>
        </p:spPr>
        <p:txBody>
          <a:bodyPr/>
          <a:lstStyle/>
          <a:p>
            <a:pPr>
              <a:defRPr/>
            </a:pPr>
            <a:r>
              <a:rPr>
                <a:latin typeface="aakar"/>
                <a:ea typeface="aakar"/>
                <a:cs typeface="aakar"/>
              </a:rPr>
              <a:t>Popularity</a:t>
            </a:r>
            <a:r>
              <a:rPr>
                <a:latin typeface="aakar"/>
                <a:ea typeface="aakar"/>
                <a:cs typeface="aakar"/>
              </a:rPr>
              <a:t> of Websites</a:t>
            </a:r>
            <a:endParaRPr>
              <a:latin typeface="aakar"/>
              <a:ea typeface="aakar"/>
              <a:cs typeface="aakar"/>
            </a:endParaRPr>
          </a:p>
        </p:txBody>
      </p:sp>
      <p:pic>
        <p:nvPicPr>
          <p:cNvPr id="261420870" name="" hidden="0"/>
          <p:cNvPicPr>
            <a:picLocks noChangeAspect="1"/>
          </p:cNvPicPr>
          <p:nvPr isPhoto="0" userDrawn="0">
            <p:ph idx="1" hasCustomPrompt="0"/>
          </p:nvPr>
        </p:nvPicPr>
        <p:blipFill>
          <a:blip r:embed="rId2"/>
          <a:stretch/>
        </p:blipFill>
        <p:spPr bwMode="auto">
          <a:xfrm rot="0" flipH="0" flipV="0">
            <a:off x="1126667" y="1588150"/>
            <a:ext cx="4425154" cy="3520712"/>
          </a:xfrm>
          <a:prstGeom prst="rect">
            <a:avLst/>
          </a:prstGeom>
        </p:spPr>
      </p:pic>
      <p:sp>
        <p:nvSpPr>
          <p:cNvPr id="1268535113" name="" hidden="0"/>
          <p:cNvSpPr txBox="1"/>
          <p:nvPr isPhoto="0" userDrawn="0"/>
        </p:nvSpPr>
        <p:spPr bwMode="auto">
          <a:xfrm flipH="0" flipV="0">
            <a:off x="7020227" y="4733636"/>
            <a:ext cx="4648520" cy="1737395"/>
          </a:xfrm>
          <a:prstGeom prst="rect">
            <a:avLst/>
          </a:prstGeom>
          <a:solidFill>
            <a:schemeClr val="tx2">
              <a:alpha val="72000"/>
            </a:schemeClr>
          </a:solidFill>
        </p:spPr>
        <p:txBody>
          <a:bodyPr vertOverflow="overflow" horzOverflow="clip" vert="horz" wrap="square" lIns="91440" tIns="45720" rIns="91440" bIns="45720" numCol="1" spcCol="0" rtlCol="0" fromWordArt="0" anchor="t" anchorCtr="0" forceAA="0" upright="0" compatLnSpc="0">
            <a:spAutoFit/>
          </a:bodyPr>
          <a:p>
            <a:pPr>
              <a:defRPr/>
            </a:pPr>
            <a:r>
              <a:rPr sz="1800" b="0" i="0" u="none">
                <a:solidFill>
                  <a:srgbClr val="000000"/>
                </a:solidFill>
                <a:latin typeface="aakar"/>
                <a:ea typeface="aakar"/>
                <a:cs typeface="aakar"/>
              </a:rPr>
              <a:t>Web hits:</a:t>
            </a:r>
            <a:r>
              <a:rPr sz="1800" b="0" i="0" u="none">
                <a:solidFill>
                  <a:srgbClr val="000000"/>
                </a:solidFill>
                <a:latin typeface="aakar"/>
                <a:ea typeface="aakar"/>
                <a:cs typeface="aakar"/>
              </a:rPr>
              <a:t> The cumulative distribution of the number of clicks  received by web sites (servers, not pages) during a single day from a subset of the users of the AOL Internet service. The site with the most hits, by a long shot, was </a:t>
            </a:r>
            <a:r>
              <a:rPr sz="1800" b="0" i="0" u="none">
                <a:solidFill>
                  <a:srgbClr val="000000"/>
                </a:solidFill>
                <a:latin typeface="aakar"/>
                <a:ea typeface="aakar"/>
                <a:cs typeface="aakar"/>
              </a:rPr>
              <a:t>yahoo.com</a:t>
            </a:r>
            <a:r>
              <a:rPr sz="1800" b="0" i="0" u="none">
                <a:solidFill>
                  <a:srgbClr val="000000"/>
                </a:solidFill>
                <a:latin typeface="aakar"/>
                <a:ea typeface="aakar"/>
                <a:cs typeface="aakar"/>
              </a:rPr>
              <a:t>. </a:t>
            </a:r>
            <a:endParaRPr sz="1800" b="0" i="0" u="none">
              <a:solidFill>
                <a:srgbClr val="000000"/>
              </a:solidFill>
              <a:latin typeface="aakar"/>
              <a:ea typeface="aakar"/>
              <a:cs typeface="aakar"/>
            </a:endParaRPr>
          </a:p>
        </p:txBody>
      </p:sp>
      <p:sp>
        <p:nvSpPr>
          <p:cNvPr id="1990518550" name="" hidden="0"/>
          <p:cNvSpPr txBox="1"/>
          <p:nvPr isPhoto="0" userDrawn="0"/>
        </p:nvSpPr>
        <p:spPr bwMode="auto">
          <a:xfrm flipH="0" flipV="0">
            <a:off x="266135" y="5484090"/>
            <a:ext cx="6178330" cy="1188755"/>
          </a:xfrm>
          <a:prstGeom prst="rect">
            <a:avLst/>
          </a:prstGeom>
          <a:solidFill>
            <a:srgbClr val="FF0000">
              <a:alpha val="46000"/>
            </a:srgbClr>
          </a:solidFill>
        </p:spPr>
        <p:txBody>
          <a:bodyPr vertOverflow="overflow" horzOverflow="clip" vert="horz" wrap="square" lIns="91440" tIns="45720" rIns="91440" bIns="45720" numCol="1" spcCol="0" rtlCol="0" fromWordArt="0" anchor="t" anchorCtr="0" forceAA="0" upright="0" compatLnSpc="0">
            <a:spAutoFit/>
          </a:bodyPr>
          <a:p>
            <a:pPr>
              <a:defRPr/>
            </a:pPr>
            <a:r>
              <a:rPr lang="en-US" sz="1800" b="0" i="0" u="none" strike="noStrike" cap="none" spc="0">
                <a:solidFill>
                  <a:schemeClr val="tx1"/>
                </a:solidFill>
                <a:latin typeface="aakar"/>
                <a:ea typeface="aakar"/>
                <a:cs typeface="aakar"/>
              </a:rPr>
              <a:t>Comparing empirical log data from Sun’s website with a theoretical Zipf distribution.</a:t>
            </a:r>
            <a:r>
              <a:rPr lang="en-US" sz="1800" b="0" i="0" u="none" strike="noStrike" cap="none" spc="0">
                <a:solidFill>
                  <a:schemeClr val="tx1"/>
                </a:solidFill>
                <a:latin typeface="aakar"/>
                <a:ea typeface="aakar"/>
                <a:cs typeface="aakar"/>
              </a:rPr>
              <a:t> This graph uses a  double logarithmic scale. </a:t>
            </a:r>
            <a:r>
              <a:rPr lang="en-US" sz="1800" b="0" i="0" u="none" strike="noStrike" cap="none" spc="0">
                <a:solidFill>
                  <a:schemeClr val="tx1"/>
                </a:solidFill>
                <a:latin typeface="aakar"/>
                <a:ea typeface="aakar"/>
                <a:cs typeface="aakar"/>
              </a:rPr>
              <a:t>The figure shows </a:t>
            </a:r>
            <a:r>
              <a:rPr lang="en-US" sz="1800" b="0" i="0" u="none" strike="noStrike" cap="none" spc="0">
                <a:solidFill>
                  <a:schemeClr val="tx1"/>
                </a:solidFill>
                <a:latin typeface="aakar"/>
                <a:ea typeface="aakar"/>
                <a:cs typeface="aakar"/>
              </a:rPr>
              <a:t> incoming </a:t>
            </a:r>
            <a:r>
              <a:rPr lang="en-US" sz="1800" b="0" i="0" u="none" strike="noStrike" cap="none" spc="0">
                <a:solidFill>
                  <a:schemeClr val="tx1"/>
                </a:solidFill>
                <a:latin typeface="aakar"/>
                <a:ea typeface="aakar"/>
                <a:cs typeface="aakar"/>
              </a:rPr>
              <a:t> page-requests to a single website.</a:t>
            </a:r>
            <a:r>
              <a:rPr sz="1800" b="0" i="0">
                <a:solidFill>
                  <a:schemeClr val="tx1"/>
                </a:solidFill>
                <a:latin typeface="aakar"/>
                <a:ea typeface="aakar"/>
                <a:cs typeface="aakar"/>
              </a:rPr>
              <a:t> (Jakob Nielsen, 1997) </a:t>
            </a:r>
            <a:endParaRPr sz="1800" b="0" i="0" u="none">
              <a:solidFill>
                <a:schemeClr val="tx1"/>
              </a:solidFill>
              <a:latin typeface="aakar"/>
              <a:ea typeface="aakar"/>
              <a:cs typeface="aakar"/>
            </a:endParaRPr>
          </a:p>
        </p:txBody>
      </p:sp>
      <p:pic>
        <p:nvPicPr>
          <p:cNvPr id="856881821" name="" hidden="0"/>
          <p:cNvPicPr>
            <a:picLocks noChangeAspect="1"/>
          </p:cNvPicPr>
          <p:nvPr isPhoto="0" userDrawn="0"/>
        </p:nvPicPr>
        <p:blipFill>
          <a:blip r:embed="rId3"/>
          <a:srcRect l="67583" t="0" r="0" b="74747"/>
          <a:stretch/>
        </p:blipFill>
        <p:spPr bwMode="auto">
          <a:xfrm flipH="0" flipV="0">
            <a:off x="7272349" y="1417638"/>
            <a:ext cx="3273972" cy="3434772"/>
          </a:xfrm>
          <a:prstGeom prst="rect">
            <a:avLst/>
          </a:prstGeom>
        </p:spPr>
      </p:pic>
      <p:sp>
        <p:nvSpPr>
          <p:cNvPr id="343385668" name="" hidden="0"/>
          <p:cNvSpPr txBox="1"/>
          <p:nvPr isPhoto="0" userDrawn="0"/>
        </p:nvSpPr>
        <p:spPr bwMode="auto">
          <a:xfrm flipH="0" flipV="0">
            <a:off x="10397272" y="2944090"/>
            <a:ext cx="1559032" cy="1188755"/>
          </a:xfrm>
          <a:prstGeom prst="rect">
            <a:avLst/>
          </a:prstGeom>
          <a:solidFill>
            <a:schemeClr val="tx1">
              <a:lumMod val="50000"/>
              <a:lumOff val="50000"/>
              <a:alpha val="21999"/>
            </a:schemeClr>
          </a:solidFill>
        </p:spPr>
        <p:txBody>
          <a:bodyPr vertOverflow="overflow" horzOverflow="clip" vert="horz" wrap="square" lIns="91440" tIns="45720" rIns="91440" bIns="45720" numCol="1" spcCol="0" rtlCol="0" fromWordArt="0" anchor="t" anchorCtr="0" forceAA="0" upright="0" compatLnSpc="0">
            <a:spAutoFit/>
          </a:bodyPr>
          <a:p>
            <a:pPr>
              <a:defRPr/>
            </a:pPr>
            <a:r>
              <a:rPr sz="1200" b="0" i="0" u="none">
                <a:solidFill>
                  <a:srgbClr val="000000"/>
                </a:solidFill>
                <a:latin typeface="aakar"/>
                <a:ea typeface="aakar"/>
                <a:cs typeface="aakar"/>
              </a:rPr>
              <a:t> Lada and Adamic,  Lada and Huberman,  Bernardo A., The  Nature of Markets in the World Wide Web (May 6, 1999). </a:t>
            </a:r>
            <a:endParaRPr>
              <a:latin typeface="aakar"/>
              <a:ea typeface="aakar"/>
              <a:cs typeface="aakar"/>
            </a:endParaRPr>
          </a:p>
        </p:txBody>
      </p:sp>
      <p:sp>
        <p:nvSpPr>
          <p:cNvPr id="1452497985" name="" hidden="0"/>
          <p:cNvSpPr txBox="1"/>
          <p:nvPr isPhoto="0" userDrawn="0"/>
        </p:nvSpPr>
        <p:spPr bwMode="auto">
          <a:xfrm flipH="0" flipV="0">
            <a:off x="3380628" y="3246120"/>
            <a:ext cx="5430778" cy="365795"/>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lgn="l">
              <a:defRPr/>
            </a:pPr>
            <a:r>
              <a:rPr/>
              <a:t>World Leaders in Research-Based User Experience</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988431836" name="Заголовок 1" hidden="0"/>
          <p:cNvSpPr>
            <a:spLocks noGrp="1"/>
          </p:cNvSpPr>
          <p:nvPr isPhoto="0" userDrawn="0">
            <p:ph type="title" hasCustomPrompt="0"/>
          </p:nvPr>
        </p:nvSpPr>
        <p:spPr bwMode="auto">
          <a:xfrm flipH="0" flipV="0">
            <a:off x="987726" y="274638"/>
            <a:ext cx="10419772" cy="1143000"/>
          </a:xfrm>
          <a:prstGeom prst="rect">
            <a:avLst/>
          </a:prstGeom>
          <a:solidFill>
            <a:schemeClr val="accent1">
              <a:lumMod val="75000"/>
              <a:alpha val="70000"/>
            </a:schemeClr>
          </a:solidFill>
        </p:spPr>
        <p:txBody>
          <a:bodyPr/>
          <a:lstStyle/>
          <a:p>
            <a:pPr>
              <a:defRPr/>
            </a:pPr>
            <a:r>
              <a:rPr sz="4800">
                <a:solidFill>
                  <a:schemeClr val="tx1"/>
                </a:solidFill>
                <a:latin typeface="aakar"/>
                <a:ea typeface="aakar"/>
                <a:cs typeface="aakar"/>
              </a:rPr>
              <a:t>The Distribution of Wealth in the U.S.</a:t>
            </a:r>
            <a:endParaRPr sz="4800">
              <a:solidFill>
                <a:schemeClr val="tx1"/>
              </a:solidFill>
              <a:latin typeface="aakar"/>
              <a:ea typeface="aakar"/>
              <a:cs typeface="aakar"/>
            </a:endParaRPr>
          </a:p>
        </p:txBody>
      </p:sp>
      <p:pic>
        <p:nvPicPr>
          <p:cNvPr id="1614849038" name="" hidden="0"/>
          <p:cNvPicPr>
            <a:picLocks noChangeAspect="1"/>
          </p:cNvPicPr>
          <p:nvPr isPhoto="0" userDrawn="0">
            <p:ph idx="1" hasCustomPrompt="0"/>
          </p:nvPr>
        </p:nvPicPr>
        <p:blipFill>
          <a:blip r:embed="rId2"/>
          <a:srcRect l="0" t="74947" r="65777" b="0"/>
          <a:stretch/>
        </p:blipFill>
        <p:spPr bwMode="auto">
          <a:xfrm rot="0" flipH="0" flipV="0">
            <a:off x="692278" y="1456670"/>
            <a:ext cx="5029084" cy="4958128"/>
          </a:xfrm>
          <a:prstGeom prst="rect">
            <a:avLst/>
          </a:prstGeom>
        </p:spPr>
      </p:pic>
      <p:sp>
        <p:nvSpPr>
          <p:cNvPr id="514211558" name="" hidden="0"/>
          <p:cNvSpPr txBox="1"/>
          <p:nvPr isPhoto="0" userDrawn="0"/>
        </p:nvSpPr>
        <p:spPr bwMode="auto">
          <a:xfrm flipH="0" flipV="0">
            <a:off x="5605908" y="1674090"/>
            <a:ext cx="6379079" cy="4663476"/>
          </a:xfrm>
          <a:prstGeom prst="rect">
            <a:avLst/>
          </a:prstGeom>
          <a:solidFill>
            <a:schemeClr val="accent1">
              <a:lumMod val="75000"/>
              <a:alpha val="55999"/>
            </a:schemeClr>
          </a:solidFill>
        </p:spPr>
        <p:txBody>
          <a:bodyPr vertOverflow="overflow" horzOverflow="clip" vert="horz" wrap="square" lIns="91440" tIns="45720" rIns="91440" bIns="45720" numCol="1" spcCol="0" rtlCol="0" fromWordArt="0" anchor="t" anchorCtr="0" forceAA="0" upright="0" compatLnSpc="0">
            <a:spAutoFit/>
          </a:bodyPr>
          <a:p>
            <a:pPr>
              <a:defRPr/>
            </a:pPr>
            <a:r>
              <a:rPr sz="2000" b="0" i="0" u="none">
                <a:solidFill>
                  <a:srgbClr val="000000"/>
                </a:solidFill>
                <a:latin typeface="aakar"/>
                <a:ea typeface="aakar"/>
                <a:cs typeface="aakar"/>
              </a:rPr>
              <a:t>Aggregate net worth in dollars of the richest individuals in the US in October 2003</a:t>
            </a:r>
            <a:r>
              <a:rPr sz="2000">
                <a:latin typeface="aakar"/>
                <a:ea typeface="aakar"/>
                <a:cs typeface="aakar"/>
              </a:rPr>
              <a:t>. </a:t>
            </a:r>
            <a:r>
              <a:rPr sz="2000" b="0" i="0" u="none">
                <a:solidFill>
                  <a:srgbClr val="000000"/>
                </a:solidFill>
                <a:latin typeface="aakar"/>
                <a:ea typeface="aakar"/>
                <a:cs typeface="aakar"/>
              </a:rPr>
              <a:t>The cumulative distribution of the total wealth of the richest people in the United States. Wealth is defined as aggregate net worth. For instance, when the data was compiled in 2003, America’s richest person, William H. Gates III, had an aggregate net worth of $46 billion, much of it in the form of stocks of the company he founded, Microsoft Corporation. Note that net worth does not actually correspond to the amount of money individuals could spend if they wanted to: if Bill Gates were to sell all his Microsoft stock, for instance, or otherwise divest himself of any significant portion of it, it would certainly depress the stock price. The data is from </a:t>
            </a:r>
            <a:r>
              <a:rPr sz="2000" b="0" i="0" u="none">
                <a:solidFill>
                  <a:srgbClr val="000000"/>
                </a:solidFill>
                <a:latin typeface="aakar"/>
                <a:ea typeface="aakar"/>
                <a:cs typeface="aakar"/>
              </a:rPr>
              <a:t>Forbes</a:t>
            </a:r>
            <a:r>
              <a:rPr sz="2000" b="0" i="0" u="none">
                <a:solidFill>
                  <a:srgbClr val="000000"/>
                </a:solidFill>
                <a:latin typeface="aakar"/>
                <a:ea typeface="aakar"/>
                <a:cs typeface="aakar"/>
              </a:rPr>
              <a:t> magazine, 6 October 2003. </a:t>
            </a:r>
            <a:endParaRPr sz="2000">
              <a:latin typeface="aakar"/>
              <a:ea typeface="aakar"/>
              <a:cs typeface="aak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927396298" name="Заголовок 1" hidden="0"/>
          <p:cNvSpPr>
            <a:spLocks noGrp="1"/>
          </p:cNvSpPr>
          <p:nvPr isPhoto="0" userDrawn="0">
            <p:ph type="title" hasCustomPrompt="0"/>
          </p:nvPr>
        </p:nvSpPr>
        <p:spPr bwMode="auto">
          <a:xfrm flipH="0" flipV="0">
            <a:off x="609599" y="274638"/>
            <a:ext cx="5631309" cy="1143000"/>
          </a:xfrm>
          <a:prstGeom prst="rect">
            <a:avLst/>
          </a:prstGeom>
          <a:solidFill>
            <a:schemeClr val="accent6">
              <a:lumMod val="75000"/>
              <a:alpha val="84000"/>
            </a:schemeClr>
          </a:solidFill>
        </p:spPr>
        <p:txBody>
          <a:bodyPr/>
          <a:lstStyle/>
          <a:p>
            <a:pPr algn="l">
              <a:defRPr/>
            </a:pPr>
            <a:r>
              <a:rPr sz="4800">
                <a:latin typeface="aakar"/>
                <a:ea typeface="aakar"/>
                <a:cs typeface="aakar"/>
              </a:rPr>
              <a:t>Patterns </a:t>
            </a:r>
            <a:r>
              <a:rPr sz="4800">
                <a:latin typeface="aakar"/>
                <a:ea typeface="aakar"/>
                <a:cs typeface="aakar"/>
              </a:rPr>
              <a:t>of Wildfires</a:t>
            </a:r>
            <a:endParaRPr sz="4800">
              <a:latin typeface="aakar"/>
              <a:ea typeface="aakar"/>
              <a:cs typeface="aakar"/>
            </a:endParaRPr>
          </a:p>
        </p:txBody>
      </p:sp>
      <p:pic>
        <p:nvPicPr>
          <p:cNvPr id="1486892750" name="" hidden="0"/>
          <p:cNvPicPr>
            <a:picLocks noChangeAspect="1"/>
          </p:cNvPicPr>
          <p:nvPr isPhoto="0" userDrawn="0">
            <p:ph idx="1" hasCustomPrompt="0"/>
          </p:nvPr>
        </p:nvPicPr>
        <p:blipFill>
          <a:blip r:embed="rId2"/>
          <a:stretch/>
        </p:blipFill>
        <p:spPr bwMode="auto">
          <a:xfrm rot="0" flipH="0" flipV="0">
            <a:off x="1247499" y="1657928"/>
            <a:ext cx="4779028" cy="4749798"/>
          </a:xfrm>
          <a:prstGeom prst="rect">
            <a:avLst/>
          </a:prstGeom>
        </p:spPr>
      </p:pic>
      <p:sp>
        <p:nvSpPr>
          <p:cNvPr id="1550370564" name="" hidden="0"/>
          <p:cNvSpPr txBox="1"/>
          <p:nvPr isPhoto="0" userDrawn="0"/>
        </p:nvSpPr>
        <p:spPr bwMode="auto">
          <a:xfrm flipH="0" flipV="0">
            <a:off x="6471817" y="332365"/>
            <a:ext cx="5543653" cy="6248435"/>
          </a:xfrm>
          <a:prstGeom prst="rect">
            <a:avLst/>
          </a:prstGeom>
          <a:solidFill>
            <a:schemeClr val="accent6">
              <a:lumMod val="75000"/>
              <a:alpha val="55000"/>
            </a:schemeClr>
          </a:solidFill>
        </p:spPr>
        <p:txBody>
          <a:bodyPr vertOverflow="overflow" horzOverflow="clip" vert="horz" wrap="square" lIns="91440" tIns="45720" rIns="91440" bIns="45720" numCol="1" spcCol="0" rtlCol="0" fromWordArt="0" anchor="t" anchorCtr="0" forceAA="0" upright="0" compatLnSpc="0">
            <a:spAutoFit/>
          </a:bodyPr>
          <a:p>
            <a:pPr>
              <a:defRPr/>
            </a:pPr>
            <a:r>
              <a:rPr sz="2400" b="0" i="0" u="none">
                <a:solidFill>
                  <a:srgbClr val="000000"/>
                </a:solidFill>
                <a:latin typeface="aakar"/>
                <a:ea typeface="aakar"/>
                <a:cs typeface="aakar"/>
              </a:rPr>
              <a:t>“As first proposed by Bak </a:t>
            </a:r>
            <a:r>
              <a:rPr sz="2400" b="0" i="0" u="none">
                <a:solidFill>
                  <a:srgbClr val="000000"/>
                </a:solidFill>
                <a:latin typeface="aakar"/>
                <a:ea typeface="aakar"/>
                <a:cs typeface="aakar"/>
              </a:rPr>
              <a:t>et al. </a:t>
            </a:r>
            <a:r>
              <a:rPr sz="2400" b="0" i="0" u="none">
                <a:solidFill>
                  <a:srgbClr val="000000"/>
                </a:solidFill>
                <a:latin typeface="aakar"/>
                <a:ea typeface="aakar"/>
                <a:cs typeface="aakar"/>
              </a:rPr>
              <a:t>It is possible that some dynamical systems actually arrange themselves so that they always sit at the critical point, no matter what state we start off in. One says that such systems </a:t>
            </a:r>
            <a:r>
              <a:rPr sz="2400" b="0" i="0" u="none">
                <a:solidFill>
                  <a:srgbClr val="000000"/>
                </a:solidFill>
                <a:latin typeface="aakar"/>
                <a:ea typeface="aakar"/>
                <a:cs typeface="aakar"/>
              </a:rPr>
              <a:t>self-organize</a:t>
            </a:r>
            <a:r>
              <a:rPr sz="2400" b="0" i="0" u="none">
                <a:solidFill>
                  <a:srgbClr val="000000"/>
                </a:solidFill>
                <a:latin typeface="aakar"/>
                <a:ea typeface="aakar"/>
                <a:cs typeface="aakar"/>
              </a:rPr>
              <a:t> to the critical point, or that they display </a:t>
            </a:r>
            <a:r>
              <a:rPr sz="2400" b="0" i="0" u="none">
                <a:solidFill>
                  <a:srgbClr val="000000"/>
                </a:solidFill>
                <a:latin typeface="aakar"/>
                <a:ea typeface="aakar"/>
                <a:cs typeface="aakar"/>
              </a:rPr>
              <a:t>self-organized criticality</a:t>
            </a:r>
            <a:r>
              <a:rPr sz="2400" b="0" i="0" u="none">
                <a:solidFill>
                  <a:srgbClr val="000000"/>
                </a:solidFill>
                <a:latin typeface="aakar"/>
                <a:ea typeface="aakar"/>
                <a:cs typeface="aakar"/>
              </a:rPr>
              <a:t>. A now-classic example of such a system is the </a:t>
            </a:r>
            <a:r>
              <a:rPr sz="2400" b="0" i="0" u="none">
                <a:solidFill>
                  <a:srgbClr val="000000"/>
                </a:solidFill>
                <a:latin typeface="aakar"/>
                <a:ea typeface="aakar"/>
                <a:cs typeface="aakar"/>
              </a:rPr>
              <a:t>forest fire model</a:t>
            </a:r>
            <a:r>
              <a:rPr sz="2400" b="0" i="0" u="none">
                <a:solidFill>
                  <a:srgbClr val="000000"/>
                </a:solidFill>
                <a:latin typeface="aakar"/>
                <a:ea typeface="aakar"/>
                <a:cs typeface="aakar"/>
              </a:rPr>
              <a:t> of Drossel and Schwabl</a:t>
            </a:r>
            <a:r>
              <a:rPr sz="2400" b="0" i="0" u="none">
                <a:solidFill>
                  <a:srgbClr val="000000"/>
                </a:solidFill>
                <a:latin typeface="aakar"/>
                <a:ea typeface="aakar"/>
                <a:cs typeface="aakar"/>
              </a:rPr>
              <a:t>, which is based on the percolation model we have already seen.</a:t>
            </a:r>
            <a:r>
              <a:rPr sz="2400">
                <a:latin typeface="aakar"/>
                <a:ea typeface="aakar"/>
                <a:cs typeface="aakar"/>
              </a:rPr>
              <a:t> </a:t>
            </a:r>
            <a:r>
              <a:rPr sz="2400" b="0" i="0" u="none">
                <a:solidFill>
                  <a:srgbClr val="000000"/>
                </a:solidFill>
                <a:latin typeface="aakar"/>
                <a:ea typeface="aakar"/>
                <a:cs typeface="aakar"/>
              </a:rPr>
              <a:t>if we wait long enough, we expect the forest fire model to self-organize to a state in which it has a power-law distribution of the sizes of clusters, or of the sizes of fires.</a:t>
            </a:r>
            <a:r>
              <a:rPr sz="2400">
                <a:latin typeface="aakar"/>
                <a:ea typeface="aakar"/>
                <a:cs typeface="aakar"/>
              </a:rPr>
              <a:t>” </a:t>
            </a:r>
            <a:r>
              <a:rPr sz="2000" b="0">
                <a:latin typeface="aakar"/>
                <a:ea typeface="aakar"/>
                <a:cs typeface="aakar"/>
              </a:rPr>
              <a:t>(</a:t>
            </a:r>
            <a:r>
              <a:rPr sz="2000" b="0" i="0" u="none">
                <a:solidFill>
                  <a:srgbClr val="000000"/>
                </a:solidFill>
                <a:latin typeface="aakar"/>
                <a:ea typeface="aakar"/>
                <a:cs typeface="aakar"/>
              </a:rPr>
              <a:t>B. Drossel and F. Schwabl 1992)</a:t>
            </a:r>
            <a:endParaRPr sz="2000" b="0">
              <a:latin typeface="aakar"/>
              <a:ea typeface="aakar"/>
              <a:cs typeface="aak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396756624" name="Заголовок 1" hidden="0"/>
          <p:cNvSpPr>
            <a:spLocks noGrp="1"/>
          </p:cNvSpPr>
          <p:nvPr isPhoto="0" userDrawn="0">
            <p:ph type="title" hasCustomPrompt="0"/>
          </p:nvPr>
        </p:nvSpPr>
        <p:spPr bwMode="auto">
          <a:prstGeom prst="rect">
            <a:avLst/>
          </a:prstGeom>
          <a:solidFill>
            <a:schemeClr val="bg2">
              <a:lumMod val="75000"/>
            </a:schemeClr>
          </a:solidFill>
        </p:spPr>
        <p:txBody>
          <a:bodyPr/>
          <a:lstStyle/>
          <a:p>
            <a:pPr algn="ctr">
              <a:defRPr/>
            </a:pPr>
            <a:r>
              <a:rPr>
                <a:latin typeface="aakar"/>
                <a:ea typeface="aakar"/>
                <a:cs typeface="aakar"/>
              </a:rPr>
              <a:t>Solar Flares </a:t>
            </a:r>
            <a:endParaRPr>
              <a:latin typeface="aakar"/>
              <a:ea typeface="aakar"/>
              <a:cs typeface="aakar"/>
            </a:endParaRPr>
          </a:p>
        </p:txBody>
      </p:sp>
      <p:pic>
        <p:nvPicPr>
          <p:cNvPr id="161105258" name="" hidden="0"/>
          <p:cNvPicPr>
            <a:picLocks noChangeAspect="1"/>
          </p:cNvPicPr>
          <p:nvPr isPhoto="0" userDrawn="0">
            <p:ph idx="1" hasCustomPrompt="0"/>
          </p:nvPr>
        </p:nvPicPr>
        <p:blipFill>
          <a:blip r:embed="rId2"/>
          <a:srcRect l="0" t="65406" r="0" b="0"/>
          <a:stretch/>
        </p:blipFill>
        <p:spPr bwMode="auto">
          <a:xfrm rot="0" flipH="0" flipV="0">
            <a:off x="381592" y="1587499"/>
            <a:ext cx="11258534" cy="2720254"/>
          </a:xfrm>
          <a:prstGeom prst="rect">
            <a:avLst/>
          </a:prstGeom>
        </p:spPr>
      </p:pic>
      <p:sp>
        <p:nvSpPr>
          <p:cNvPr id="678432231" name="" hidden="0"/>
          <p:cNvSpPr txBox="1"/>
          <p:nvPr isPhoto="0" userDrawn="0"/>
        </p:nvSpPr>
        <p:spPr bwMode="auto">
          <a:xfrm flipH="0" flipV="0">
            <a:off x="1564999" y="4560454"/>
            <a:ext cx="9410157" cy="2011715"/>
          </a:xfrm>
          <a:prstGeom prst="rect">
            <a:avLst/>
          </a:prstGeom>
          <a:solidFill>
            <a:schemeClr val="bg2">
              <a:lumMod val="75000"/>
              <a:alpha val="57999"/>
            </a:schemeClr>
          </a:solidFill>
        </p:spPr>
        <p:txBody>
          <a:bodyPr vertOverflow="overflow" horzOverflow="clip" vert="horz" wrap="square" lIns="91440" tIns="45720" rIns="91440" bIns="45720" numCol="1" spcCol="0" rtlCol="0" fromWordArt="0" anchor="t" anchorCtr="0" forceAA="0" upright="0" compatLnSpc="0">
            <a:spAutoFit/>
          </a:bodyPr>
          <a:p>
            <a:pPr>
              <a:defRPr/>
            </a:pPr>
            <a:r>
              <a:rPr sz="1800" b="0" i="0" u="none">
                <a:solidFill>
                  <a:srgbClr val="000000"/>
                </a:solidFill>
                <a:latin typeface="aakar"/>
                <a:ea typeface="aakar"/>
                <a:cs typeface="aakar"/>
              </a:rPr>
              <a:t>Intensity of solar flares:</a:t>
            </a:r>
            <a:r>
              <a:rPr sz="1800" b="0" i="0" u="none">
                <a:solidFill>
                  <a:srgbClr val="000000"/>
                </a:solidFill>
                <a:latin typeface="aakar"/>
                <a:ea typeface="aakar"/>
                <a:cs typeface="aakar"/>
              </a:rPr>
              <a:t> The cumulative distribution of the peak gamma-ray intensity of solar flares. The observations were made between 1980 and 1989 by the instrument known as the Hard X-Ray Burst Spectrometer aboard the Solar Maximum Mission satellite launched in 1980. The spectrometer used a CsI scintillation detector to measure gamma-rays from solar flares and the horizontal axis in the figure is calibrated in terms of scintillation counts per second from this detector. The data is from the NASA Goddard Space Flight Center, </a:t>
            </a:r>
            <a:r>
              <a:rPr sz="1800" b="0" i="0" u="none">
                <a:solidFill>
                  <a:srgbClr val="000000"/>
                </a:solidFill>
                <a:latin typeface="aakar"/>
                <a:ea typeface="aakar"/>
                <a:cs typeface="aakar"/>
              </a:rPr>
              <a:t>umbra.nascom.nasa.gov/smm/hxrbs.html</a:t>
            </a:r>
            <a:r>
              <a:rPr sz="1800" b="0" i="0" u="none">
                <a:solidFill>
                  <a:srgbClr val="000000"/>
                </a:solidFill>
                <a:latin typeface="aakar"/>
                <a:ea typeface="aakar"/>
                <a:cs typeface="aakar"/>
              </a:rPr>
              <a:t>. See also Lu and Hamilton.</a:t>
            </a:r>
            <a:endParaRPr sz="1800">
              <a:latin typeface="aakar"/>
              <a:ea typeface="aakar"/>
              <a:cs typeface="aak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74539102" name="Заголовок 1" hidden="0"/>
          <p:cNvSpPr>
            <a:spLocks noGrp="1"/>
          </p:cNvSpPr>
          <p:nvPr isPhoto="0" userDrawn="0">
            <p:ph type="title" hasCustomPrompt="0"/>
          </p:nvPr>
        </p:nvSpPr>
        <p:spPr bwMode="auto">
          <a:xfrm flipH="0" flipV="0">
            <a:off x="6356363" y="274638"/>
            <a:ext cx="5226036" cy="1143000"/>
          </a:xfrm>
          <a:prstGeom prst="rect">
            <a:avLst/>
          </a:prstGeom>
          <a:solidFill>
            <a:schemeClr val="accent1">
              <a:lumMod val="40000"/>
              <a:lumOff val="60000"/>
            </a:schemeClr>
          </a:solidFill>
        </p:spPr>
        <p:txBody>
          <a:bodyPr vertOverflow="overflow" horzOverflow="clip" vert="horz" wrap="square" lIns="91440" tIns="45720" rIns="91440" bIns="45720" numCol="1" spcCol="0" rtlCol="0" fromWordArt="0" anchor="ctr" anchorCtr="0" forceAA="0" upright="0" compatLnSpc="0">
            <a:normAutofit fontScale="90000" lnSpcReduction="2000"/>
          </a:bodyPr>
          <a:lstStyle/>
          <a:p>
            <a:pPr>
              <a:defRPr/>
            </a:pPr>
            <a:r>
              <a:rPr sz="4800">
                <a:latin typeface="aakar"/>
                <a:ea typeface="aakar"/>
                <a:cs typeface="aakar"/>
              </a:rPr>
              <a:t>Amount of soldiers who die in war</a:t>
            </a:r>
            <a:endParaRPr sz="4800">
              <a:latin typeface="aakar"/>
              <a:ea typeface="aakar"/>
              <a:cs typeface="aakar"/>
            </a:endParaRPr>
          </a:p>
        </p:txBody>
      </p:sp>
      <p:pic>
        <p:nvPicPr>
          <p:cNvPr id="1611705286" name="" hidden="0"/>
          <p:cNvPicPr>
            <a:picLocks noChangeAspect="1"/>
          </p:cNvPicPr>
          <p:nvPr isPhoto="0" userDrawn="0">
            <p:ph idx="1" hasCustomPrompt="0"/>
          </p:nvPr>
        </p:nvPicPr>
        <p:blipFill>
          <a:blip r:embed="rId2"/>
          <a:srcRect l="67551" t="48708" r="0" b="24185"/>
          <a:stretch/>
        </p:blipFill>
        <p:spPr bwMode="auto">
          <a:xfrm rot="0" flipH="0" flipV="0">
            <a:off x="1109004" y="1567185"/>
            <a:ext cx="4496904" cy="5059017"/>
          </a:xfrm>
          <a:prstGeom prst="rect">
            <a:avLst/>
          </a:prstGeom>
        </p:spPr>
      </p:pic>
      <p:sp>
        <p:nvSpPr>
          <p:cNvPr id="1926351647" name="" hidden="0"/>
          <p:cNvSpPr txBox="1"/>
          <p:nvPr isPhoto="0" userDrawn="0"/>
        </p:nvSpPr>
        <p:spPr bwMode="auto">
          <a:xfrm flipH="0" flipV="0">
            <a:off x="6500681" y="1962726"/>
            <a:ext cx="5195958" cy="4663476"/>
          </a:xfrm>
          <a:prstGeom prst="rect">
            <a:avLst/>
          </a:prstGeom>
          <a:solidFill>
            <a:schemeClr val="accent1">
              <a:lumMod val="40000"/>
              <a:lumOff val="60000"/>
            </a:schemeClr>
          </a:solidFill>
        </p:spPr>
        <p:txBody>
          <a:bodyPr vertOverflow="overflow" horzOverflow="clip" vert="horz" wrap="square" lIns="91440" tIns="45720" rIns="91440" bIns="45720" numCol="1" spcCol="0" rtlCol="0" fromWordArt="0" anchor="t" anchorCtr="0" forceAA="0" upright="0" compatLnSpc="0">
            <a:spAutoFit/>
          </a:bodyPr>
          <a:p>
            <a:pPr>
              <a:defRPr/>
            </a:pPr>
            <a:r>
              <a:rPr sz="2000" b="0" i="0" u="none">
                <a:solidFill>
                  <a:srgbClr val="000000"/>
                </a:solidFill>
                <a:latin typeface="aakar"/>
                <a:ea typeface="aakar"/>
                <a:cs typeface="aakar"/>
              </a:rPr>
              <a:t>Intensity of wars:</a:t>
            </a:r>
            <a:r>
              <a:rPr sz="2000" b="0" i="0" u="none">
                <a:solidFill>
                  <a:srgbClr val="000000"/>
                </a:solidFill>
                <a:latin typeface="aakar"/>
                <a:ea typeface="aakar"/>
                <a:cs typeface="aakar"/>
              </a:rPr>
              <a:t> The cumulative distribution of the intensity of 119 wars from 1816 to 1980. Intensity is defined by taking the number of battle deaths among all participant countries in a war, dividing by the total combined populations of the countries and multiplying by </a:t>
            </a:r>
            <a:r>
              <a:rPr sz="2000" b="0" i="0" u="none">
                <a:solidFill>
                  <a:srgbClr val="000000"/>
                </a:solidFill>
                <a:latin typeface="aakar"/>
                <a:ea typeface="aakar"/>
                <a:cs typeface="aakar"/>
              </a:rPr>
              <a:t>10</a:t>
            </a:r>
            <a:r>
              <a:rPr sz="2000" b="0" i="0" u="none">
                <a:solidFill>
                  <a:srgbClr val="000000"/>
                </a:solidFill>
                <a:latin typeface="aakar"/>
                <a:ea typeface="aakar"/>
                <a:cs typeface="aakar"/>
              </a:rPr>
              <a:t>000</a:t>
            </a:r>
            <a:r>
              <a:rPr sz="2000" b="0" i="0" u="none">
                <a:solidFill>
                  <a:srgbClr val="000000"/>
                </a:solidFill>
                <a:latin typeface="aakar"/>
                <a:ea typeface="aakar"/>
                <a:cs typeface="aakar"/>
              </a:rPr>
              <a:t>. For instance, the intensities of the First and Second World Wars were </a:t>
            </a:r>
            <a:r>
              <a:rPr sz="2000" b="0" i="0" u="none">
                <a:solidFill>
                  <a:srgbClr val="000000"/>
                </a:solidFill>
                <a:latin typeface="aakar"/>
                <a:ea typeface="aakar"/>
                <a:cs typeface="aakar"/>
              </a:rPr>
              <a:t>141.5</a:t>
            </a:r>
            <a:r>
              <a:rPr sz="2000" b="0" i="0" u="none">
                <a:solidFill>
                  <a:srgbClr val="000000"/>
                </a:solidFill>
                <a:latin typeface="aakar"/>
                <a:ea typeface="aakar"/>
                <a:cs typeface="aakar"/>
              </a:rPr>
              <a:t> and </a:t>
            </a:r>
            <a:r>
              <a:rPr sz="2000" b="0" i="0" u="none">
                <a:solidFill>
                  <a:srgbClr val="000000"/>
                </a:solidFill>
                <a:latin typeface="aakar"/>
                <a:ea typeface="aakar"/>
                <a:cs typeface="aakar"/>
              </a:rPr>
              <a:t>106.3</a:t>
            </a:r>
            <a:r>
              <a:rPr sz="2000" b="0" i="0" u="none">
                <a:solidFill>
                  <a:srgbClr val="000000"/>
                </a:solidFill>
                <a:latin typeface="aakar"/>
                <a:ea typeface="aakar"/>
                <a:cs typeface="aakar"/>
              </a:rPr>
              <a:t> battle deaths per </a:t>
            </a:r>
            <a:r>
              <a:rPr sz="2000" b="0" i="0" u="none">
                <a:solidFill>
                  <a:srgbClr val="000000"/>
                </a:solidFill>
                <a:latin typeface="aakar"/>
                <a:ea typeface="aakar"/>
                <a:cs typeface="aakar"/>
              </a:rPr>
              <a:t>10</a:t>
            </a:r>
            <a:r>
              <a:rPr sz="2000" b="0" i="0" u="none">
                <a:solidFill>
                  <a:srgbClr val="000000"/>
                </a:solidFill>
                <a:latin typeface="aakar"/>
                <a:ea typeface="aakar"/>
                <a:cs typeface="aakar"/>
              </a:rPr>
              <a:t>000</a:t>
            </a:r>
            <a:r>
              <a:rPr sz="2000" b="0" i="0" u="none">
                <a:solidFill>
                  <a:srgbClr val="000000"/>
                </a:solidFill>
                <a:latin typeface="aakar"/>
                <a:ea typeface="aakar"/>
                <a:cs typeface="aakar"/>
              </a:rPr>
              <a:t> respectively. The worst war of the period covered was the small but horrifically destructive Paraguay-Bolivia war of 1932–1935 with an intensity of </a:t>
            </a:r>
            <a:r>
              <a:rPr sz="2000" b="0" i="0" u="none">
                <a:solidFill>
                  <a:srgbClr val="000000"/>
                </a:solidFill>
                <a:latin typeface="aakar"/>
                <a:ea typeface="aakar"/>
                <a:cs typeface="aakar"/>
              </a:rPr>
              <a:t>382.4</a:t>
            </a:r>
            <a:r>
              <a:rPr sz="2000" b="0" i="0" u="none">
                <a:solidFill>
                  <a:srgbClr val="000000"/>
                </a:solidFill>
                <a:latin typeface="aakar"/>
                <a:ea typeface="aakar"/>
                <a:cs typeface="aakar"/>
              </a:rPr>
              <a:t>. The data are from Small and Singer</a:t>
            </a:r>
            <a:r>
              <a:rPr sz="2000" b="0" i="0" u="none">
                <a:solidFill>
                  <a:srgbClr val="000000"/>
                </a:solidFill>
                <a:latin typeface="aakar"/>
                <a:ea typeface="aakar"/>
                <a:cs typeface="aakar"/>
              </a:rPr>
              <a:t>. See also Roberts and Turcotte</a:t>
            </a:r>
            <a:r>
              <a:rPr sz="2000" b="0" i="0" u="none">
                <a:solidFill>
                  <a:srgbClr val="000000"/>
                </a:solidFill>
                <a:latin typeface="aakar"/>
                <a:ea typeface="aakar"/>
                <a:cs typeface="aakar"/>
              </a:rPr>
              <a:t>.</a:t>
            </a:r>
            <a:endParaRPr sz="2000">
              <a:latin typeface="aakar"/>
              <a:ea typeface="aakar"/>
              <a:cs typeface="aakar"/>
            </a:endParaRPr>
          </a:p>
        </p:txBody>
      </p:sp>
      <p:sp>
        <p:nvSpPr>
          <p:cNvPr id="351253741" name="" hidden="0"/>
          <p:cNvSpPr txBox="1"/>
          <p:nvPr isPhoto="0" userDrawn="0"/>
        </p:nvSpPr>
        <p:spPr bwMode="auto">
          <a:xfrm flipH="0" flipV="0">
            <a:off x="579316" y="735463"/>
            <a:ext cx="5315265" cy="1066835"/>
          </a:xfrm>
          <a:prstGeom prst="rect">
            <a:avLst/>
          </a:prstGeom>
          <a:solidFill>
            <a:schemeClr val="accent1">
              <a:lumMod val="40000"/>
              <a:lumOff val="60000"/>
              <a:alpha val="42000"/>
            </a:schemeClr>
          </a:solidFill>
        </p:spPr>
        <p:txBody>
          <a:bodyPr vertOverflow="overflow" horzOverflow="clip" vert="horz" wrap="square" lIns="91440" tIns="45720" rIns="91440" bIns="45720" numCol="1" spcCol="0" rtlCol="0" fromWordArt="0" anchor="t" anchorCtr="0" forceAA="0" upright="0" compatLnSpc="0">
            <a:spAutoFit/>
          </a:bodyPr>
          <a:p>
            <a:pPr>
              <a:defRPr/>
            </a:pPr>
            <a:r>
              <a:rPr sz="1600" b="0" u="none">
                <a:solidFill>
                  <a:schemeClr val="tx1"/>
                </a:solidFill>
                <a:latin typeface="aakar"/>
                <a:ea typeface="aakar"/>
                <a:cs typeface="aakar"/>
              </a:rPr>
              <a:t>D. C. Roberts and D. L. Turcotte, Fractality and self-organized criticality of wars. (1998). </a:t>
            </a:r>
            <a:r>
              <a:rPr sz="1600" b="0" i="0" u="none">
                <a:solidFill>
                  <a:schemeClr val="tx1"/>
                </a:solidFill>
                <a:latin typeface="aakar"/>
                <a:ea typeface="aakar"/>
                <a:cs typeface="aakar"/>
              </a:rPr>
              <a:t>M. Small and J. D. Singer, </a:t>
            </a:r>
            <a:r>
              <a:rPr sz="1600" b="0" i="0" u="none">
                <a:solidFill>
                  <a:schemeClr val="tx1"/>
                </a:solidFill>
                <a:latin typeface="aakar"/>
                <a:ea typeface="aakar"/>
                <a:cs typeface="aakar"/>
              </a:rPr>
              <a:t>Resort to Arms: International and Civil Wars, 1816-1980</a:t>
            </a:r>
            <a:r>
              <a:rPr sz="1600" b="0" i="0" u="none">
                <a:solidFill>
                  <a:schemeClr val="tx1"/>
                </a:solidFill>
                <a:latin typeface="aakar"/>
                <a:ea typeface="aakar"/>
                <a:cs typeface="aakar"/>
              </a:rPr>
              <a:t>. Sage Publications, Beverley Hills (1982).  </a:t>
            </a:r>
            <a:endParaRPr sz="1600" b="0" u="none">
              <a:solidFill>
                <a:schemeClr val="tx1"/>
              </a:solidFill>
              <a:latin typeface="aakar"/>
              <a:ea typeface="aakar"/>
              <a:cs typeface="aak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014071923" name="Заголовок 1" hidden="0"/>
          <p:cNvSpPr>
            <a:spLocks noGrp="1"/>
          </p:cNvSpPr>
          <p:nvPr isPhoto="0" userDrawn="0">
            <p:ph type="title" hasCustomPrompt="0"/>
          </p:nvPr>
        </p:nvSpPr>
        <p:spPr bwMode="auto">
          <a:xfrm flipH="0" flipV="0">
            <a:off x="4595681" y="274638"/>
            <a:ext cx="6986718" cy="1143000"/>
          </a:xfrm>
          <a:prstGeom prst="rect">
            <a:avLst/>
          </a:prstGeom>
          <a:solidFill>
            <a:srgbClr val="FFE799"/>
          </a:solidFill>
        </p:spPr>
        <p:txBody>
          <a:bodyPr/>
          <a:lstStyle/>
          <a:p>
            <a:pPr>
              <a:defRPr/>
            </a:pPr>
            <a:r>
              <a:rPr>
                <a:latin typeface="aakar"/>
                <a:ea typeface="aakar"/>
                <a:cs typeface="aakar"/>
              </a:rPr>
              <a:t>Phone Calls People Receive </a:t>
            </a:r>
            <a:endParaRPr>
              <a:latin typeface="aakar"/>
              <a:ea typeface="aakar"/>
              <a:cs typeface="aakar"/>
            </a:endParaRPr>
          </a:p>
        </p:txBody>
      </p:sp>
      <p:pic>
        <p:nvPicPr>
          <p:cNvPr id="2010758630" name="" hidden="0"/>
          <p:cNvPicPr>
            <a:picLocks noChangeAspect="1"/>
          </p:cNvPicPr>
          <p:nvPr isPhoto="0" userDrawn="0">
            <p:ph idx="1" hasCustomPrompt="0"/>
          </p:nvPr>
        </p:nvPicPr>
        <p:blipFill>
          <a:blip r:embed="rId2"/>
          <a:srcRect l="32813" t="24370" r="31435" b="49083"/>
          <a:stretch/>
        </p:blipFill>
        <p:spPr bwMode="auto">
          <a:xfrm rot="0" flipH="0" flipV="0">
            <a:off x="6154317" y="1417638"/>
            <a:ext cx="5051136" cy="5051136"/>
          </a:xfrm>
          <a:prstGeom prst="rect">
            <a:avLst/>
          </a:prstGeom>
        </p:spPr>
      </p:pic>
      <p:sp>
        <p:nvSpPr>
          <p:cNvPr id="1131704431" name="" hidden="0"/>
          <p:cNvSpPr txBox="1"/>
          <p:nvPr isPhoto="0" userDrawn="0"/>
        </p:nvSpPr>
        <p:spPr bwMode="auto">
          <a:xfrm flipH="0" flipV="0">
            <a:off x="237272" y="1674090"/>
            <a:ext cx="6177070" cy="3139475"/>
          </a:xfrm>
          <a:prstGeom prst="rect">
            <a:avLst/>
          </a:prstGeom>
          <a:solidFill>
            <a:srgbClr val="FFE799"/>
          </a:solidFill>
        </p:spPr>
        <p:txBody>
          <a:bodyPr vertOverflow="overflow" horzOverflow="clip" vert="horz" wrap="square" lIns="91440" tIns="45720" rIns="91440" bIns="45720" numCol="1" spcCol="0" rtlCol="0" fromWordArt="0" anchor="t" anchorCtr="0" forceAA="0" upright="0" compatLnSpc="0">
            <a:spAutoFit/>
          </a:bodyPr>
          <a:p>
            <a:pPr>
              <a:defRPr/>
            </a:pPr>
            <a:r>
              <a:rPr sz="2000" b="0" i="0" u="none">
                <a:solidFill>
                  <a:srgbClr val="000000"/>
                </a:solidFill>
                <a:latin typeface="aakar"/>
                <a:ea typeface="aakar"/>
                <a:cs typeface="aakar"/>
              </a:rPr>
              <a:t>Telephone calls:</a:t>
            </a:r>
            <a:r>
              <a:rPr sz="2000" b="0" i="0" u="none">
                <a:solidFill>
                  <a:srgbClr val="000000"/>
                </a:solidFill>
                <a:latin typeface="aakar"/>
                <a:ea typeface="aakar"/>
                <a:cs typeface="aakar"/>
              </a:rPr>
              <a:t> The cumulative distribution of the number of calls received on a single day by 51 million users of AT&amp;T long distance telephone service in the United States. After Aiello </a:t>
            </a:r>
            <a:r>
              <a:rPr sz="2000" b="0" i="0" u="none">
                <a:solidFill>
                  <a:srgbClr val="000000"/>
                </a:solidFill>
                <a:latin typeface="aakar"/>
                <a:ea typeface="aakar"/>
                <a:cs typeface="aakar"/>
              </a:rPr>
              <a:t>et al.</a:t>
            </a:r>
            <a:r>
              <a:rPr sz="2000" b="0" i="0" u="none">
                <a:solidFill>
                  <a:srgbClr val="000000"/>
                </a:solidFill>
                <a:latin typeface="aakar"/>
                <a:ea typeface="aakar"/>
                <a:cs typeface="aakar"/>
              </a:rPr>
              <a:t> . The largest number of calls received by a customer in that day was </a:t>
            </a:r>
            <a:r>
              <a:rPr sz="2000" b="0" i="0" u="none">
                <a:solidFill>
                  <a:srgbClr val="000000"/>
                </a:solidFill>
                <a:latin typeface="aakar"/>
                <a:ea typeface="aakar"/>
                <a:cs typeface="aakar"/>
              </a:rPr>
              <a:t>375</a:t>
            </a:r>
            <a:r>
              <a:rPr sz="2000" b="0" i="0" u="none">
                <a:solidFill>
                  <a:srgbClr val="000000"/>
                </a:solidFill>
                <a:latin typeface="aakar"/>
                <a:ea typeface="aakar"/>
                <a:cs typeface="aakar"/>
              </a:rPr>
              <a:t>746</a:t>
            </a:r>
            <a:r>
              <a:rPr sz="2000" b="0" i="0" u="none">
                <a:solidFill>
                  <a:srgbClr val="000000"/>
                </a:solidFill>
                <a:latin typeface="aakar"/>
                <a:ea typeface="aakar"/>
                <a:cs typeface="aakar"/>
              </a:rPr>
              <a:t>, or about 260 calls a minute (obviously to a telephone number that has many people manning the phones). Similar distributions are seen for the number of calls placed by users and also for the numbers of email messages that people send and receive </a:t>
            </a:r>
            <a:endParaRPr sz="2000">
              <a:latin typeface="aakar"/>
              <a:ea typeface="aakar"/>
              <a:cs typeface="aakar"/>
            </a:endParaRPr>
          </a:p>
        </p:txBody>
      </p:sp>
      <p:sp>
        <p:nvSpPr>
          <p:cNvPr id="53277955" name="" hidden="0"/>
          <p:cNvSpPr txBox="1"/>
          <p:nvPr isPhoto="0" userDrawn="0"/>
        </p:nvSpPr>
        <p:spPr bwMode="auto">
          <a:xfrm flipH="0" flipV="0">
            <a:off x="468181" y="5397499"/>
            <a:ext cx="5830742" cy="1188755"/>
          </a:xfrm>
          <a:prstGeom prst="rect">
            <a:avLst/>
          </a:prstGeom>
          <a:solidFill>
            <a:schemeClr val="accent2">
              <a:alpha val="37000"/>
            </a:schemeClr>
          </a:solidFill>
        </p:spPr>
        <p:txBody>
          <a:bodyPr vertOverflow="overflow" horzOverflow="clip" vert="horz" wrap="square" lIns="91440" tIns="45720" rIns="91440" bIns="45720" numCol="1" spcCol="0" rtlCol="0" fromWordArt="0" anchor="t" anchorCtr="0" forceAA="0" upright="0" compatLnSpc="0">
            <a:spAutoFit/>
          </a:bodyPr>
          <a:p>
            <a:pPr>
              <a:defRPr/>
            </a:pPr>
            <a:r>
              <a:rPr lang="en-US" sz="1800" b="0" i="0" u="sng" strike="noStrike" cap="none" spc="0">
                <a:solidFill>
                  <a:schemeClr val="tx1"/>
                </a:solidFill>
                <a:latin typeface="aakar"/>
                <a:ea typeface="aakar"/>
                <a:cs typeface="aakar"/>
                <a:hlinkClick r:id="rId3" tooltip="http://digg.cs.tufts.edu/readings/pdf/001.pdf"/>
              </a:rPr>
              <a:t>A Random Graph Model for Massive</a:t>
            </a:r>
            <a:r>
              <a:rPr lang="en-US" sz="1800" b="0" i="0" u="sng" strike="noStrike" cap="none" spc="0">
                <a:solidFill>
                  <a:schemeClr val="tx1"/>
                </a:solidFill>
                <a:latin typeface="aakar"/>
                <a:ea typeface="aakar"/>
                <a:cs typeface="aakar"/>
                <a:hlinkClick r:id="rId3" tooltip="http://digg.cs.tufts.edu/readings/pdf/001.pdf"/>
              </a:rPr>
              <a:t> </a:t>
            </a:r>
            <a:r>
              <a:rPr lang="en-US" sz="1800" b="0" i="0" u="sng" strike="noStrike" cap="none" spc="0">
                <a:solidFill>
                  <a:schemeClr val="tx1"/>
                </a:solidFill>
                <a:latin typeface="aakar"/>
                <a:ea typeface="aakar"/>
                <a:cs typeface="aakar"/>
                <a:hlinkClick r:id="rId3" tooltip="http://digg.cs.tufts.edu/readings/pdf/001.pdf"/>
              </a:rPr>
              <a:t>Graphs</a:t>
            </a:r>
            <a:r>
              <a:rPr lang="en-US" sz="1800" b="0" i="0" u="sng" strike="noStrike" cap="none" spc="0">
                <a:solidFill>
                  <a:schemeClr val="tx1"/>
                </a:solidFill>
                <a:latin typeface="aakar"/>
                <a:ea typeface="aakar"/>
                <a:cs typeface="aakar"/>
                <a:hlinkClick r:id="rId3" tooltip="http://digg.cs.tufts.edu/readings/pdf/001.pdf"/>
              </a:rPr>
              <a:t>: </a:t>
            </a:r>
            <a:r>
              <a:rPr lang="en-US" sz="1800" b="0" i="0" u="sng" strike="noStrike" cap="none" spc="0">
                <a:solidFill>
                  <a:schemeClr val="tx1"/>
                </a:solidFill>
                <a:latin typeface="aakar"/>
                <a:ea typeface="aakar"/>
                <a:cs typeface="aakar"/>
                <a:hlinkClick r:id="rId3" tooltip="http://digg.cs.tufts.edu/readings/pdf/001.pdf"/>
              </a:rPr>
              <a:t>http://digg.cs.tufts.edu/readings/pdf/001.pdf</a:t>
            </a:r>
            <a:endParaRPr sz="1200" b="0" i="0" u="none" strike="noStrike" cap="none" spc="0">
              <a:solidFill>
                <a:schemeClr val="tx1"/>
              </a:solidFill>
              <a:latin typeface="aakar"/>
              <a:ea typeface="aakar"/>
              <a:cs typeface="aakar"/>
            </a:endParaRPr>
          </a:p>
          <a:p>
            <a:pPr>
              <a:defRPr/>
            </a:pPr>
            <a:r>
              <a:rPr sz="1200" b="0" i="0" u="none">
                <a:solidFill>
                  <a:schemeClr val="tx1"/>
                </a:solidFill>
                <a:latin typeface="aakar"/>
                <a:ea typeface="aakar"/>
                <a:cs typeface="aakar"/>
              </a:rPr>
              <a:t>Scale-free topology of e-mail networks: </a:t>
            </a:r>
            <a:r>
              <a:rPr lang="en-US" sz="1200" b="0" i="0" u="none" strike="noStrike" cap="none" spc="0">
                <a:solidFill>
                  <a:schemeClr val="tx1"/>
                </a:solidFill>
                <a:latin typeface="aakar"/>
                <a:ea typeface="aakar"/>
                <a:cs typeface="aakar"/>
                <a:hlinkClick r:id="rId4" tooltip="https://www.arxiv-vanity.com/papers/cond-mat/0201476/"/>
              </a:rPr>
              <a:t>https://www.arxiv-vanity.com/papers/cond-mat/0201476/</a:t>
            </a:r>
            <a:endParaRPr sz="1200" b="0" i="0" u="none" strike="noStrike" cap="none" spc="0">
              <a:solidFill>
                <a:schemeClr val="tx1"/>
              </a:solidFill>
              <a:latin typeface="aakar"/>
              <a:ea typeface="aakar"/>
              <a:cs typeface="aakar"/>
            </a:endParaRPr>
          </a:p>
          <a:p>
            <a:pPr>
              <a:defRPr/>
            </a:pPr>
            <a:r>
              <a:rPr sz="1200" b="0" i="0" u="none">
                <a:solidFill>
                  <a:schemeClr val="tx1"/>
                </a:solidFill>
                <a:latin typeface="aakar"/>
                <a:ea typeface="aakar"/>
                <a:cs typeface="aakar"/>
              </a:rPr>
              <a:t>Information Dynamics in the Networked World: </a:t>
            </a:r>
            <a:r>
              <a:rPr lang="en-US" sz="1200" b="0" i="0" u="none" strike="noStrike" cap="none" spc="0">
                <a:solidFill>
                  <a:schemeClr val="tx1"/>
                </a:solidFill>
                <a:latin typeface="aakar"/>
                <a:ea typeface="aakar"/>
                <a:cs typeface="aakar"/>
              </a:rPr>
              <a:t>https://www.arxiv-vanity.com/papers/cond-mat/0308321/</a:t>
            </a:r>
            <a:endParaRPr sz="1200" b="0" u="none">
              <a:solidFill>
                <a:schemeClr val="tx1"/>
              </a:solidFill>
              <a:latin typeface="aakar"/>
              <a:ea typeface="aakar"/>
              <a:cs typeface="aak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523839444" name="Заголовок 1" hidden="0"/>
          <p:cNvSpPr>
            <a:spLocks noGrp="1"/>
          </p:cNvSpPr>
          <p:nvPr isPhoto="0" userDrawn="0">
            <p:ph type="title" hasCustomPrompt="0"/>
          </p:nvPr>
        </p:nvSpPr>
        <p:spPr bwMode="auto">
          <a:prstGeom prst="rect">
            <a:avLst/>
          </a:prstGeom>
          <a:solidFill>
            <a:srgbClr val="EDA179">
              <a:alpha val="99000"/>
            </a:srgbClr>
          </a:solidFill>
        </p:spPr>
        <p:txBody>
          <a:bodyPr vertOverflow="overflow" horzOverflow="clip" vert="horz" wrap="square" lIns="91440" tIns="45720" rIns="91440" bIns="45720" numCol="1" spcCol="0" rtlCol="0" fromWordArt="0" anchor="ctr" anchorCtr="0" forceAA="0" upright="0" compatLnSpc="0">
            <a:normAutofit fontScale="95000" lnSpcReduction="1000"/>
          </a:bodyPr>
          <a:lstStyle/>
          <a:p>
            <a:pPr>
              <a:defRPr/>
            </a:pPr>
            <a:r>
              <a:rPr sz="4800">
                <a:latin typeface="aakar"/>
                <a:ea typeface="aakar"/>
                <a:cs typeface="aakar"/>
              </a:rPr>
              <a:t>Human Transcriptomes (whatever those are)</a:t>
            </a:r>
            <a:endParaRPr sz="4800">
              <a:latin typeface="aakar"/>
              <a:ea typeface="aakar"/>
              <a:cs typeface="aakar"/>
            </a:endParaRPr>
          </a:p>
        </p:txBody>
      </p:sp>
      <p:pic>
        <p:nvPicPr>
          <p:cNvPr id="1363254223" name="" hidden="0"/>
          <p:cNvPicPr>
            <a:picLocks noChangeAspect="1"/>
          </p:cNvPicPr>
          <p:nvPr isPhoto="0" userDrawn="0">
            <p:ph idx="1" hasCustomPrompt="0"/>
          </p:nvPr>
        </p:nvPicPr>
        <p:blipFill>
          <a:blip r:embed="rId2"/>
          <a:stretch/>
        </p:blipFill>
        <p:spPr bwMode="auto">
          <a:xfrm rot="0" flipH="0" flipV="0">
            <a:off x="4141346" y="1629330"/>
            <a:ext cx="4032201" cy="4865253"/>
          </a:xfrm>
          <a:prstGeom prst="rect">
            <a:avLst/>
          </a:prstGeom>
        </p:spPr>
      </p:pic>
      <p:sp>
        <p:nvSpPr>
          <p:cNvPr id="1699568448" name="" hidden="0"/>
          <p:cNvSpPr txBox="1"/>
          <p:nvPr isPhoto="0" userDrawn="0"/>
        </p:nvSpPr>
        <p:spPr bwMode="auto">
          <a:xfrm flipH="0" flipV="0">
            <a:off x="439318" y="2164771"/>
            <a:ext cx="3493507" cy="2834676"/>
          </a:xfrm>
          <a:prstGeom prst="rect">
            <a:avLst/>
          </a:prstGeom>
          <a:solidFill>
            <a:srgbClr val="EDA179">
              <a:alpha val="89999"/>
            </a:srgbClr>
          </a:solidFill>
        </p:spPr>
        <p:txBody>
          <a:bodyPr vertOverflow="overflow" horzOverflow="clip" vert="horz" wrap="square" lIns="91440" tIns="45720" rIns="91440" bIns="45720" numCol="1" spcCol="0" rtlCol="0" fromWordArt="0" anchor="t" anchorCtr="0" forceAA="0" upright="0" compatLnSpc="0">
            <a:spAutoFit/>
          </a:bodyPr>
          <a:p>
            <a:pPr>
              <a:defRPr/>
            </a:pPr>
            <a:r>
              <a:rPr sz="2000" b="0" i="0" u="none">
                <a:solidFill>
                  <a:srgbClr val="000000"/>
                </a:solidFill>
                <a:latin typeface="aakar"/>
                <a:ea typeface="aakar"/>
                <a:cs typeface="aakar"/>
              </a:rPr>
              <a:t>Log frequency log rank plot of transcriptome data. The  frequency of occurrence (f ) of each transcript in 3 EST and SAGE tag collections representing various transcriptomes were plotted against  the abundance rank (r) . </a:t>
            </a:r>
            <a:endParaRPr sz="2000">
              <a:latin typeface="aakar"/>
              <a:ea typeface="aakar"/>
              <a:cs typeface="aakar"/>
            </a:endParaRPr>
          </a:p>
        </p:txBody>
      </p:sp>
      <p:sp>
        <p:nvSpPr>
          <p:cNvPr id="1926604941" name="" hidden="0"/>
          <p:cNvSpPr txBox="1"/>
          <p:nvPr isPhoto="0" userDrawn="0"/>
        </p:nvSpPr>
        <p:spPr bwMode="auto">
          <a:xfrm flipH="0" flipV="0">
            <a:off x="8578863" y="2193635"/>
            <a:ext cx="2799952" cy="4358675"/>
          </a:xfrm>
          <a:prstGeom prst="rect">
            <a:avLst/>
          </a:prstGeom>
          <a:solidFill>
            <a:srgbClr val="EDA179">
              <a:alpha val="74000"/>
            </a:srgbClr>
          </a:solidFill>
        </p:spPr>
        <p:txBody>
          <a:bodyPr vertOverflow="overflow" horzOverflow="clip" vert="horz" wrap="square" lIns="91440" tIns="45720" rIns="91440" bIns="45720" numCol="1" spcCol="0" rtlCol="0" fromWordArt="0" anchor="t" anchorCtr="0" forceAA="0" upright="0" compatLnSpc="0">
            <a:spAutoFit/>
          </a:bodyPr>
          <a:p>
            <a:pPr>
              <a:defRPr/>
            </a:pPr>
            <a:r>
              <a:rPr lang="en-US" sz="2000" b="0" i="0" u="none" strike="noStrike" cap="none" spc="0">
                <a:solidFill>
                  <a:schemeClr val="tx1"/>
                </a:solidFill>
                <a:latin typeface="aakar"/>
                <a:ea typeface="aakar"/>
                <a:cs typeface="aakar"/>
              </a:rPr>
              <a:t>Zipf's law and human transcriptomes: An explanation with an evolutionary model - Scientific Figure on ResearchGate. https://www.researchgate.net/figure/Log-frequency-log-rank-plot-Zipfs-plot-of-transcriptome-data-The-frequency-of_fig1_8902669 [accessed 2 Aug, 2022]</a:t>
            </a:r>
            <a:endParaRPr sz="2000">
              <a:latin typeface="aakar"/>
              <a:ea typeface="aakar"/>
              <a:cs typeface="aak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140630509" name="Заголовок 1" hidden="0"/>
          <p:cNvSpPr>
            <a:spLocks noGrp="1"/>
          </p:cNvSpPr>
          <p:nvPr isPhoto="0" userDrawn="0">
            <p:ph type="title" hasCustomPrompt="0"/>
          </p:nvPr>
        </p:nvSpPr>
        <p:spPr bwMode="auto">
          <a:xfrm flipH="0" flipV="0">
            <a:off x="609599" y="274638"/>
            <a:ext cx="10972800" cy="1745815"/>
          </a:xfrm>
          <a:prstGeom prst="rect">
            <a:avLst/>
          </a:prstGeom>
          <a:solidFill>
            <a:schemeClr val="accent2">
              <a:lumMod val="40000"/>
              <a:lumOff val="60000"/>
            </a:schemeClr>
          </a:solidFill>
        </p:spPr>
        <p:txBody>
          <a:bodyPr vertOverflow="overflow" horzOverflow="clip" vert="horz" wrap="square" lIns="91440" tIns="45720" rIns="91440" bIns="45720" numCol="1" spcCol="0" rtlCol="0" fromWordArt="0" anchor="ctr" anchorCtr="0" forceAA="0" upright="0" compatLnSpc="0">
            <a:normAutofit/>
          </a:bodyPr>
          <a:lstStyle/>
          <a:p>
            <a:pPr>
              <a:defRPr/>
            </a:pPr>
            <a:r>
              <a:rPr sz="4800">
                <a:latin typeface="aakar"/>
                <a:ea typeface="aakar"/>
                <a:cs typeface="aakar"/>
              </a:rPr>
              <a:t>The Immune System: </a:t>
            </a:r>
            <a:r>
              <a:rPr lang="en-US" sz="4800" b="0" i="0" u="none" strike="noStrike" cap="none" spc="0">
                <a:solidFill>
                  <a:schemeClr val="tx1">
                    <a:lumMod val="65000"/>
                    <a:lumOff val="35000"/>
                  </a:schemeClr>
                </a:solidFill>
                <a:latin typeface="aakar"/>
                <a:ea typeface="aakar"/>
                <a:cs typeface="aakar"/>
              </a:rPr>
              <a:t>Zipf-scaling behavior in the immune system</a:t>
            </a:r>
            <a:endParaRPr sz="4800">
              <a:latin typeface="aakar"/>
              <a:ea typeface="aakar"/>
              <a:cs typeface="aakar"/>
            </a:endParaRPr>
          </a:p>
        </p:txBody>
      </p:sp>
      <p:sp>
        <p:nvSpPr>
          <p:cNvPr id="73129873" name="Объект 2" hidden="0"/>
          <p:cNvSpPr>
            <a:spLocks noGrp="1"/>
          </p:cNvSpPr>
          <p:nvPr isPhoto="0" userDrawn="0">
            <p:ph idx="1" hasCustomPrompt="0"/>
          </p:nvPr>
        </p:nvSpPr>
        <p:spPr bwMode="auto">
          <a:xfrm flipH="0" flipV="0">
            <a:off x="753917" y="2280226"/>
            <a:ext cx="10972800" cy="3521363"/>
          </a:xfrm>
          <a:prstGeom prst="rect">
            <a:avLst/>
          </a:prstGeom>
          <a:solidFill>
            <a:schemeClr val="accent2">
              <a:lumMod val="60000"/>
              <a:lumOff val="40000"/>
            </a:schemeClr>
          </a:solidFill>
        </p:spPr>
        <p:txBody>
          <a:bodyPr vertOverflow="overflow" horzOverflow="clip" vert="horz" wrap="square" lIns="91440" tIns="45720" rIns="91440" bIns="45720" numCol="1" spcCol="0" rtlCol="0" fromWordArt="0" anchor="t" anchorCtr="0" forceAA="0" upright="0" compatLnSpc="0">
            <a:normAutofit fontScale="95000" lnSpcReduction="1000"/>
          </a:bodyPr>
          <a:lstStyle/>
          <a:p>
            <a:pPr marL="0" indent="0">
              <a:buFont typeface="Arial"/>
              <a:buNone/>
              <a:defRPr/>
            </a:pPr>
            <a:r>
              <a:rPr sz="2400" b="0" i="0" u="none">
                <a:solidFill>
                  <a:srgbClr val="000000"/>
                </a:solidFill>
                <a:latin typeface="aakar"/>
                <a:ea typeface="aakar"/>
                <a:cs typeface="aakar"/>
              </a:rPr>
              <a:t>Abstract: The Zipf law, an approach to analyzing linguistic texts, was applied to  study the Cytotoxic T Lymphocytes (CTL) repertoire, one of the major  components of the immune system. A Zipf-scaling behavior was observed in  those CTL repertoires obtained in normal or conventional mice. In  contrast, CTL repertoires from irradiated chimeric animals, showed a  non-scaling statistical behavior when tested by the Zipf  analysis,suggesting that normal repertoires work like a structured  biological language. The fractal dimension (</a:t>
            </a:r>
            <a:r>
              <a:rPr sz="2400" b="0" i="1" u="none">
                <a:solidFill>
                  <a:srgbClr val="000000"/>
                </a:solidFill>
                <a:latin typeface="aakar"/>
                <a:ea typeface="aakar"/>
                <a:cs typeface="aakar"/>
              </a:rPr>
              <a:t>D</a:t>
            </a:r>
            <a:r>
              <a:rPr sz="2400" b="0" i="0" u="none">
                <a:solidFill>
                  <a:srgbClr val="000000"/>
                </a:solidFill>
                <a:latin typeface="aakar"/>
                <a:ea typeface="aakar"/>
                <a:cs typeface="aakar"/>
              </a:rPr>
              <a:t>) was derived from the Zipf plots, and correlates well with the nature of the repertoires: high, </a:t>
            </a:r>
            <a:r>
              <a:rPr sz="2400" b="0" i="1" u="none">
                <a:solidFill>
                  <a:srgbClr val="000000"/>
                </a:solidFill>
                <a:latin typeface="aakar"/>
                <a:ea typeface="aakar"/>
                <a:cs typeface="aakar"/>
              </a:rPr>
              <a:t>D</a:t>
            </a:r>
            <a:r>
              <a:rPr sz="2400" b="0" i="0" u="none">
                <a:solidFill>
                  <a:srgbClr val="000000"/>
                </a:solidFill>
                <a:latin typeface="aakar"/>
                <a:ea typeface="aakar"/>
                <a:cs typeface="aakar"/>
              </a:rPr>
              <a:t> &gt; 0.8, in conventional mice. Non-fractal, </a:t>
            </a:r>
            <a:r>
              <a:rPr sz="2400" b="0" i="1" u="none">
                <a:solidFill>
                  <a:srgbClr val="000000"/>
                </a:solidFill>
                <a:latin typeface="aakar"/>
                <a:ea typeface="aakar"/>
                <a:cs typeface="aakar"/>
              </a:rPr>
              <a:t>D</a:t>
            </a:r>
            <a:r>
              <a:rPr sz="2400" b="0" i="0" u="none">
                <a:solidFill>
                  <a:srgbClr val="000000"/>
                </a:solidFill>
                <a:latin typeface="aakar"/>
                <a:ea typeface="aakar"/>
                <a:cs typeface="aakar"/>
              </a:rPr>
              <a:t> &gt; 1, in chimeric animals, and low, </a:t>
            </a:r>
            <a:r>
              <a:rPr sz="2400" b="0" i="1" u="none">
                <a:solidFill>
                  <a:srgbClr val="000000"/>
                </a:solidFill>
                <a:latin typeface="aakar"/>
                <a:ea typeface="aakar"/>
                <a:cs typeface="aakar"/>
              </a:rPr>
              <a:t>D</a:t>
            </a:r>
            <a:r>
              <a:rPr sz="2400" b="0" i="0" u="none">
                <a:solidFill>
                  <a:srgbClr val="000000"/>
                </a:solidFill>
                <a:latin typeface="aakar"/>
                <a:ea typeface="aakar"/>
                <a:cs typeface="aakar"/>
              </a:rPr>
              <a:t> &lt; 0.3, in athymic mice. Then, </a:t>
            </a:r>
            <a:r>
              <a:rPr sz="2400" b="0" i="1" u="none">
                <a:solidFill>
                  <a:srgbClr val="000000"/>
                </a:solidFill>
                <a:latin typeface="aakar"/>
                <a:ea typeface="aakar"/>
                <a:cs typeface="aakar"/>
              </a:rPr>
              <a:t>D</a:t>
            </a:r>
            <a:r>
              <a:rPr sz="2400" b="0" i="0" u="none">
                <a:solidFill>
                  <a:srgbClr val="000000"/>
                </a:solidFill>
                <a:latin typeface="aakar"/>
                <a:ea typeface="aakar"/>
                <a:cs typeface="aakar"/>
              </a:rPr>
              <a:t> seems to be an useful tool to characterize the current status of the immune system.</a:t>
            </a:r>
            <a:endParaRPr sz="2400" b="0" i="0" u="none">
              <a:solidFill>
                <a:srgbClr val="000000"/>
              </a:solidFill>
              <a:latin typeface="aakar"/>
              <a:ea typeface="aakar"/>
              <a:cs typeface="aakar"/>
            </a:endParaRPr>
          </a:p>
        </p:txBody>
      </p:sp>
      <p:sp>
        <p:nvSpPr>
          <p:cNvPr id="334500926" name="" hidden="0"/>
          <p:cNvSpPr txBox="1"/>
          <p:nvPr isPhoto="0" userDrawn="0"/>
        </p:nvSpPr>
        <p:spPr bwMode="auto">
          <a:xfrm flipH="0" flipV="0">
            <a:off x="785681" y="6032499"/>
            <a:ext cx="10275634" cy="579155"/>
          </a:xfrm>
          <a:prstGeom prst="rect">
            <a:avLst/>
          </a:prstGeom>
          <a:solidFill>
            <a:schemeClr val="accent2">
              <a:lumMod val="60000"/>
              <a:lumOff val="40000"/>
              <a:alpha val="38999"/>
            </a:schemeClr>
          </a:solidFill>
        </p:spPr>
        <p:txBody>
          <a:bodyPr vertOverflow="overflow" horzOverflow="clip" vert="horz" wrap="square" lIns="91440" tIns="45720" rIns="91440" bIns="45720" numCol="1" spcCol="0" rtlCol="0" fromWordArt="0" anchor="t" anchorCtr="0" forceAA="0" upright="0" compatLnSpc="0">
            <a:spAutoFit/>
          </a:bodyPr>
          <a:p>
            <a:pPr algn="ctr">
              <a:defRPr/>
            </a:pPr>
            <a:r>
              <a:rPr sz="1600" b="0" i="0" u="none">
                <a:solidFill>
                  <a:srgbClr val="000000"/>
                </a:solidFill>
                <a:latin typeface="aakar"/>
                <a:ea typeface="aakar"/>
                <a:cs typeface="aakar"/>
              </a:rPr>
              <a:t>Burgos JD, Moreno-Tovar P. Zipf-scaling behavior in the immune system.  Biosystems. 1996;39(3):227-32. doi: 10.1016/0303-2647(96)01618-8. PMID:  8894123.</a:t>
            </a:r>
            <a:endParaRPr sz="1600">
              <a:latin typeface="aakar"/>
              <a:ea typeface="aakar"/>
              <a:cs typeface="aak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729013929" name="Заголовок 1" hidden="0"/>
          <p:cNvSpPr>
            <a:spLocks noGrp="1"/>
          </p:cNvSpPr>
          <p:nvPr isPhoto="0" userDrawn="0">
            <p:ph type="title" hasCustomPrompt="0"/>
          </p:nvPr>
        </p:nvSpPr>
        <p:spPr bwMode="auto">
          <a:xfrm flipH="0" flipV="0">
            <a:off x="2112127" y="274638"/>
            <a:ext cx="7356542" cy="1143000"/>
          </a:xfrm>
          <a:prstGeom prst="rect">
            <a:avLst/>
          </a:prstGeom>
          <a:solidFill>
            <a:schemeClr val="accent3">
              <a:lumMod val="40000"/>
              <a:lumOff val="60000"/>
            </a:schemeClr>
          </a:solidFill>
        </p:spPr>
        <p:txBody>
          <a:bodyPr vertOverflow="overflow" horzOverflow="clip" vert="horz" wrap="square" lIns="91440" tIns="45720" rIns="91440" bIns="45720" numCol="1" spcCol="0" rtlCol="0" fromWordArt="0" anchor="ctr" anchorCtr="0" forceAA="0" upright="0" compatLnSpc="0">
            <a:normAutofit/>
          </a:bodyPr>
          <a:lstStyle/>
          <a:p>
            <a:pPr algn="ctr">
              <a:defRPr/>
            </a:pPr>
            <a:r>
              <a:rPr>
                <a:latin typeface="aakar"/>
                <a:ea typeface="aakar"/>
                <a:cs typeface="aakar"/>
              </a:rPr>
              <a:t>The NBA</a:t>
            </a:r>
            <a:r>
              <a:rPr>
                <a:latin typeface="Times new roman"/>
                <a:ea typeface="Times new roman"/>
                <a:cs typeface="Times new roman"/>
              </a:rPr>
              <a:t>??!!</a:t>
            </a:r>
            <a:endParaRPr>
              <a:latin typeface="Times new roman"/>
              <a:ea typeface="Times new roman"/>
              <a:cs typeface="Times new roman"/>
            </a:endParaRPr>
          </a:p>
        </p:txBody>
      </p:sp>
      <p:pic>
        <p:nvPicPr>
          <p:cNvPr id="1231467685" name="" hidden="0"/>
          <p:cNvPicPr>
            <a:picLocks noChangeAspect="1"/>
          </p:cNvPicPr>
          <p:nvPr isPhoto="0" userDrawn="0">
            <p:ph idx="1" hasCustomPrompt="0"/>
          </p:nvPr>
        </p:nvPicPr>
        <p:blipFill>
          <a:blip r:embed="rId2"/>
          <a:stretch/>
        </p:blipFill>
        <p:spPr bwMode="auto">
          <a:xfrm rot="0" flipH="0" flipV="0">
            <a:off x="6587272" y="1908320"/>
            <a:ext cx="5158249" cy="3879634"/>
          </a:xfrm>
          <a:prstGeom prst="rect">
            <a:avLst/>
          </a:prstGeom>
        </p:spPr>
      </p:pic>
      <p:sp>
        <p:nvSpPr>
          <p:cNvPr id="2098438637" name="" hidden="0"/>
          <p:cNvSpPr txBox="1"/>
          <p:nvPr isPhoto="0" userDrawn="0"/>
        </p:nvSpPr>
        <p:spPr bwMode="auto">
          <a:xfrm flipH="0" flipV="0">
            <a:off x="670227" y="2337954"/>
            <a:ext cx="2453445" cy="365795"/>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endParaRPr/>
          </a:p>
        </p:txBody>
      </p:sp>
      <p:sp>
        <p:nvSpPr>
          <p:cNvPr id="1235524469" name="" hidden="0"/>
          <p:cNvSpPr/>
          <p:nvPr isPhoto="0" userDrawn="0"/>
        </p:nvSpPr>
        <p:spPr bwMode="auto">
          <a:xfrm flipH="0" flipV="0">
            <a:off x="1531433" y="5930438"/>
            <a:ext cx="9358392" cy="762035"/>
          </a:xfrm>
          <a:prstGeom prst="rect">
            <a:avLst/>
          </a:prstGeom>
          <a:solidFill>
            <a:schemeClr val="tx1">
              <a:alpha val="0"/>
            </a:schemeClr>
          </a:solidFill>
        </p:spPr>
        <p:txBody>
          <a:bodyPr rot="0" spcFirstLastPara="0" vertOverflow="overflow" horzOverflow="clip" vert="horz" wrap="square" lIns="91440" tIns="45720" rIns="91440" bIns="45720" numCol="1" spcCol="0" rtlCol="0" fromWordArt="0" anchor="t" anchorCtr="0" forceAA="0" upright="0" compatLnSpc="1">
            <a:prstTxWarp prst="textNoShape"/>
            <a:spAutoFit/>
          </a:bodyPr>
          <a:p>
            <a:pPr algn="ctr">
              <a:defRPr/>
            </a:pPr>
            <a:r>
              <a:rPr sz="2200" b="0" i="0" u="none">
                <a:solidFill>
                  <a:srgbClr val="000000"/>
                </a:solidFill>
                <a:highlight>
                  <a:srgbClr val="FFFFFF"/>
                </a:highlight>
                <a:latin typeface="aakar"/>
                <a:ea typeface="aakar"/>
                <a:cs typeface="aakar"/>
              </a:rPr>
              <a:t>Even the number of Twitter followers  for NBA teams follows Zipf’s law</a:t>
            </a:r>
            <a:r>
              <a:rPr sz="2200" b="0">
                <a:highlight>
                  <a:srgbClr val="FFFFFF"/>
                </a:highlight>
                <a:latin typeface="aakar"/>
                <a:ea typeface="aakar"/>
                <a:cs typeface="aakar"/>
              </a:rPr>
              <a:t>. </a:t>
            </a:r>
            <a:r>
              <a:rPr sz="2200" b="0" i="0" u="none">
                <a:solidFill>
                  <a:srgbClr val="000000"/>
                </a:solidFill>
                <a:highlight>
                  <a:srgbClr val="FFFFFF"/>
                </a:highlight>
                <a:latin typeface="aakar"/>
                <a:ea typeface="aakar"/>
                <a:cs typeface="aakar"/>
              </a:rPr>
              <a:t>Zipf’s Law and Your Lenders</a:t>
            </a:r>
            <a:r>
              <a:rPr sz="2200" b="0">
                <a:highlight>
                  <a:srgbClr val="FFFFFF"/>
                </a:highlight>
                <a:latin typeface="aakar"/>
                <a:ea typeface="aakar"/>
                <a:cs typeface="aakar"/>
              </a:rPr>
              <a:t> (Wells, Dallas 2020)</a:t>
            </a:r>
            <a:endParaRPr sz="2200" b="0" i="0" u="none">
              <a:solidFill>
                <a:srgbClr val="000000"/>
              </a:solidFill>
              <a:highlight>
                <a:srgbClr val="FFFFFF"/>
              </a:highlight>
              <a:latin typeface="aakar"/>
              <a:ea typeface="aakar"/>
              <a:cs typeface="aakar"/>
            </a:endParaRPr>
          </a:p>
        </p:txBody>
      </p:sp>
      <p:pic>
        <p:nvPicPr>
          <p:cNvPr id="1184787799" name="" hidden="0"/>
          <p:cNvPicPr>
            <a:picLocks noChangeAspect="1"/>
          </p:cNvPicPr>
          <p:nvPr isPhoto="0" userDrawn="0"/>
        </p:nvPicPr>
        <p:blipFill>
          <a:blip r:embed="rId3"/>
          <a:stretch/>
        </p:blipFill>
        <p:spPr bwMode="auto">
          <a:xfrm flipH="0" flipV="0">
            <a:off x="381017" y="1760681"/>
            <a:ext cx="5224890" cy="404058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213505960" name="Заголовок 1" hidden="0"/>
          <p:cNvSpPr>
            <a:spLocks noGrp="1"/>
          </p:cNvSpPr>
          <p:nvPr isPhoto="0" userDrawn="0">
            <p:ph type="title" hasCustomPrompt="0"/>
          </p:nvPr>
        </p:nvSpPr>
        <p:spPr bwMode="auto">
          <a:prstGeom prst="rect">
            <a:avLst/>
          </a:prstGeom>
          <a:solidFill>
            <a:schemeClr val="bg1">
              <a:lumMod val="65000"/>
            </a:schemeClr>
          </a:solidFill>
        </p:spPr>
        <p:txBody>
          <a:bodyPr vertOverflow="overflow" horzOverflow="clip" vert="horz" wrap="square" lIns="91440" tIns="45720" rIns="91440" bIns="45720" numCol="1" spcCol="0" rtlCol="0" fromWordArt="0" anchor="ctr" anchorCtr="0" forceAA="0" upright="0" compatLnSpc="0">
            <a:normAutofit fontScale="90000" lnSpcReduction="2000"/>
          </a:bodyPr>
          <a:lstStyle/>
          <a:p>
            <a:pPr>
              <a:defRPr/>
            </a:pPr>
            <a:r>
              <a:rPr sz="4800">
                <a:solidFill>
                  <a:schemeClr val="tx1"/>
                </a:solidFill>
                <a:latin typeface="aakar"/>
                <a:ea typeface="aakar"/>
                <a:cs typeface="aakar"/>
              </a:rPr>
              <a:t>Number of times an Academic Paper is Cited</a:t>
            </a:r>
            <a:endParaRPr sz="4800">
              <a:solidFill>
                <a:schemeClr val="tx1"/>
              </a:solidFill>
              <a:latin typeface="aakar"/>
              <a:ea typeface="aakar"/>
              <a:cs typeface="aakar"/>
            </a:endParaRPr>
          </a:p>
        </p:txBody>
      </p:sp>
      <p:sp>
        <p:nvSpPr>
          <p:cNvPr id="1845038726" name="Объект 2" hidden="0"/>
          <p:cNvSpPr>
            <a:spLocks noGrp="1"/>
          </p:cNvSpPr>
          <p:nvPr isPhoto="0" userDrawn="0">
            <p:ph idx="1" hasCustomPrompt="0"/>
          </p:nvPr>
        </p:nvSpPr>
        <p:spPr bwMode="auto">
          <a:xfrm flipH="0" flipV="0">
            <a:off x="5923409" y="1589394"/>
            <a:ext cx="6032499" cy="5051136"/>
          </a:xfrm>
          <a:prstGeom prst="rect">
            <a:avLst/>
          </a:prstGeom>
          <a:solidFill>
            <a:schemeClr val="bg1">
              <a:lumMod val="65000"/>
              <a:alpha val="60000"/>
            </a:schemeClr>
          </a:solidFill>
        </p:spPr>
        <p:txBody>
          <a:bodyPr vertOverflow="overflow" horzOverflow="clip" vert="horz" wrap="square" lIns="91440" tIns="45720" rIns="91440" bIns="45720" numCol="1" spcCol="0" rtlCol="0" fromWordArt="0" anchor="t" anchorCtr="0" forceAA="0" upright="0" compatLnSpc="0">
            <a:normAutofit/>
          </a:bodyPr>
          <a:lstStyle/>
          <a:p>
            <a:pPr marL="0" indent="0">
              <a:buFont typeface="Arial"/>
              <a:buNone/>
              <a:defRPr/>
            </a:pPr>
            <a:r>
              <a:rPr sz="2000" b="0" i="0" u="none">
                <a:solidFill>
                  <a:schemeClr val="tx1"/>
                </a:solidFill>
                <a:latin typeface="aakar"/>
                <a:ea typeface="aakar"/>
                <a:cs typeface="aakar"/>
              </a:rPr>
              <a:t>“A curious observation was made that the rank statistics of scientific  citation numbers follows Zipf-Mandelbrot’s law. The same pow-like  behavior is exhibited by some simple random citation models. The  observed regularity indicates not so much the peculiar character of the  underlying process, but more likely, than it is usually  assumed, its more stochastic nature.</a:t>
            </a:r>
            <a:endParaRPr sz="2000">
              <a:solidFill>
                <a:schemeClr val="tx1"/>
              </a:solidFill>
              <a:latin typeface="aakar"/>
              <a:ea typeface="aakar"/>
              <a:cs typeface="aakar"/>
            </a:endParaRPr>
          </a:p>
          <a:p>
            <a:pPr marL="0" indent="0">
              <a:buFont typeface="Arial"/>
              <a:buNone/>
              <a:defRPr/>
            </a:pPr>
            <a:r>
              <a:rPr sz="2000" b="0" i="0" u="none">
                <a:solidFill>
                  <a:schemeClr val="tx1"/>
                </a:solidFill>
                <a:latin typeface="aakar"/>
                <a:ea typeface="aakar"/>
                <a:cs typeface="aakar"/>
              </a:rPr>
              <a:t>As first observed by Price</a:t>
            </a:r>
            <a:r>
              <a:rPr sz="2000" b="0" i="0" u="none">
                <a:solidFill>
                  <a:schemeClr val="tx1"/>
                </a:solidFill>
                <a:latin typeface="aakar"/>
                <a:ea typeface="aakar"/>
                <a:cs typeface="aakar"/>
              </a:rPr>
              <a:t>, the numbers of citations received by scientific papers appear to have a power-law distribution. The data in panel (b) are taken from the Science Citation Index, as collated by Redner</a:t>
            </a:r>
            <a:r>
              <a:rPr sz="2000" b="0" i="0" u="none">
                <a:solidFill>
                  <a:schemeClr val="tx1"/>
                </a:solidFill>
                <a:latin typeface="aakar"/>
                <a:ea typeface="aakar"/>
                <a:cs typeface="aakar"/>
              </a:rPr>
              <a:t>, and are for papers published in 1981. The plot shows the cumulative distribution of the number of citations received by a paper between publication and June 1997.</a:t>
            </a:r>
            <a:endParaRPr sz="2000">
              <a:solidFill>
                <a:schemeClr val="tx1"/>
              </a:solidFill>
              <a:latin typeface="aakar"/>
              <a:ea typeface="aakar"/>
              <a:cs typeface="aakar"/>
            </a:endParaRPr>
          </a:p>
        </p:txBody>
      </p:sp>
      <p:pic>
        <p:nvPicPr>
          <p:cNvPr id="37109266" name="" hidden="0"/>
          <p:cNvPicPr>
            <a:picLocks noChangeAspect="1"/>
          </p:cNvPicPr>
          <p:nvPr isPhoto="0" userDrawn="0"/>
        </p:nvPicPr>
        <p:blipFill>
          <a:blip r:embed="rId2"/>
          <a:stretch/>
        </p:blipFill>
        <p:spPr bwMode="auto">
          <a:xfrm flipH="0" flipV="0">
            <a:off x="781193" y="1780345"/>
            <a:ext cx="4738123" cy="466923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bg1"/>
        </a:solidFill>
      </p:bgPr>
    </p:bg>
    <p:spTree>
      <p:nvGrpSpPr>
        <p:cNvPr id="1" name="" hidden="0"/>
        <p:cNvGrpSpPr/>
        <p:nvPr isPhoto="0" userDrawn="0"/>
      </p:nvGrpSpPr>
      <p:grpSpPr bwMode="auto">
        <a:xfrm>
          <a:off x="0" y="0"/>
          <a:ext cx="0" cy="0"/>
          <a:chOff x="0" y="0"/>
          <a:chExt cx="0" cy="0"/>
        </a:xfrm>
      </p:grpSpPr>
      <p:sp>
        <p:nvSpPr>
          <p:cNvPr id="2109347575" name="Заголовок 1" hidden="0"/>
          <p:cNvSpPr>
            <a:spLocks noGrp="1"/>
          </p:cNvSpPr>
          <p:nvPr isPhoto="0" userDrawn="0">
            <p:ph type="title" hasCustomPrompt="0"/>
          </p:nvPr>
        </p:nvSpPr>
        <p:spPr bwMode="auto">
          <a:xfrm flipH="0" flipV="0">
            <a:off x="8723181" y="274638"/>
            <a:ext cx="2859217" cy="1143000"/>
          </a:xfrm>
          <a:prstGeom prst="rect">
            <a:avLst/>
          </a:prstGeom>
          <a:solidFill>
            <a:schemeClr val="bg1">
              <a:alpha val="49999"/>
            </a:schemeClr>
          </a:solidFill>
          <a:ln w="12699">
            <a:noFill/>
            <a:prstDash val="dash"/>
          </a:ln>
        </p:spPr>
        <p:txBody>
          <a:bodyPr/>
          <a:lstStyle/>
          <a:p>
            <a:pPr>
              <a:defRPr/>
            </a:pPr>
            <a:r>
              <a:rPr>
                <a:latin typeface="aakar"/>
                <a:ea typeface="aakar"/>
                <a:cs typeface="aakar"/>
              </a:rPr>
              <a:t>Zipf’s Law</a:t>
            </a:r>
            <a:endParaRPr>
              <a:latin typeface="aakar"/>
              <a:ea typeface="aakar"/>
              <a:cs typeface="aakar"/>
            </a:endParaRPr>
          </a:p>
        </p:txBody>
      </p:sp>
      <p:sp>
        <p:nvSpPr>
          <p:cNvPr id="123861964" name="Объект 2" hidden="0"/>
          <p:cNvSpPr>
            <a:spLocks noGrp="1"/>
          </p:cNvSpPr>
          <p:nvPr isPhoto="0" userDrawn="0">
            <p:ph idx="1" hasCustomPrompt="0"/>
          </p:nvPr>
        </p:nvSpPr>
        <p:spPr bwMode="auto">
          <a:xfrm flipH="0" flipV="0">
            <a:off x="5403863" y="1731817"/>
            <a:ext cx="6178536" cy="4394345"/>
          </a:xfrm>
          <a:prstGeom prst="rect">
            <a:avLst/>
          </a:prstGeom>
          <a:solidFill>
            <a:schemeClr val="bg2">
              <a:lumMod val="75000"/>
            </a:schemeClr>
          </a:solidFill>
          <a:ln w="19049">
            <a:solidFill>
              <a:srgbClr val="000000"/>
            </a:solidFill>
            <a:prstDash val="sysDash"/>
          </a:ln>
        </p:spPr>
        <p:txBody>
          <a:bodyPr vertOverflow="overflow" horzOverflow="clip" vert="horz" wrap="square" lIns="91440" tIns="45720" rIns="91440" bIns="45720" numCol="1" spcCol="0" rtlCol="0" fromWordArt="0" anchor="t" anchorCtr="0" forceAA="0" upright="0" compatLnSpc="0">
            <a:normAutofit fontScale="90000" lnSpcReduction="2000"/>
          </a:bodyPr>
          <a:lstStyle/>
          <a:p>
            <a:pPr marL="0" indent="0">
              <a:buFont typeface="Arial"/>
              <a:buNone/>
              <a:defRPr/>
            </a:pPr>
            <a:r>
              <a:rPr sz="2400" b="0" i="0" u="none">
                <a:solidFill>
                  <a:schemeClr val="tx1"/>
                </a:solidFill>
                <a:latin typeface="Times New Roman"/>
                <a:ea typeface="Times New Roman"/>
                <a:cs typeface="Times New Roman"/>
              </a:rPr>
              <a:t>George Kingsley Zipf was an American linguist who studied quantum linguistics.</a:t>
            </a:r>
            <a:r>
              <a:rPr sz="2400" b="0" u="none">
                <a:solidFill>
                  <a:schemeClr val="tx1"/>
                </a:solidFill>
              </a:rPr>
              <a:t> In particular, he studied statistical </a:t>
            </a:r>
            <a:r>
              <a:rPr sz="2400" b="0" i="0" u="none">
                <a:solidFill>
                  <a:schemeClr val="tx1"/>
                </a:solidFill>
                <a:latin typeface="Times New Roman"/>
                <a:ea typeface="Times New Roman"/>
                <a:cs typeface="Times New Roman"/>
              </a:rPr>
              <a:t>occurrences in different languages.</a:t>
            </a:r>
            <a:r>
              <a:rPr sz="2400" b="0" i="0" u="none">
                <a:solidFill>
                  <a:schemeClr val="tx1"/>
                </a:solidFill>
                <a:latin typeface="Times New Roman"/>
                <a:ea typeface="Times New Roman"/>
                <a:cs typeface="Times New Roman"/>
              </a:rPr>
              <a:t>. </a:t>
            </a:r>
            <a:r>
              <a:rPr sz="2400" b="0" i="0" u="none">
                <a:solidFill>
                  <a:schemeClr val="tx1"/>
                </a:solidFill>
                <a:latin typeface="Times New Roman"/>
                <a:ea typeface="Times New Roman"/>
                <a:cs typeface="Times New Roman"/>
              </a:rPr>
              <a:t>He is the eponym </a:t>
            </a:r>
            <a:r>
              <a:rPr sz="2400" b="0" i="0" u="none">
                <a:solidFill>
                  <a:schemeClr val="tx1"/>
                </a:solidFill>
                <a:latin typeface="Times New Roman"/>
                <a:ea typeface="Times New Roman"/>
                <a:cs typeface="Times New Roman"/>
              </a:rPr>
              <a:t>of Zipf’s law, </a:t>
            </a:r>
            <a:r>
              <a:rPr sz="2400" b="0" i="0" u="none">
                <a:solidFill>
                  <a:schemeClr val="tx1"/>
                </a:solidFill>
                <a:latin typeface="Times New Roman"/>
                <a:ea typeface="Times New Roman"/>
                <a:cs typeface="Times New Roman"/>
              </a:rPr>
              <a:t>which means that the law was named after him. </a:t>
            </a:r>
            <a:r>
              <a:rPr sz="2400" b="0" i="0" u="none">
                <a:solidFill>
                  <a:schemeClr val="tx1"/>
                </a:solidFill>
                <a:latin typeface="Times New Roman"/>
                <a:ea typeface="Times New Roman"/>
                <a:cs typeface="Times New Roman"/>
              </a:rPr>
              <a:t>Although he originally intended it as a model for linguistics, Zipf  later generalized his law to other disciplines. In particular, he  observed that the rank vs. frequency distribution of individual incomes  in a unified nation approximates this law, and in his 1941 book,  “National Unity and Disunity” he theorized that breaks in this “normal  curve of income distribution” portend social pressure for change or revolution</a:t>
            </a:r>
            <a:endParaRPr sz="2400" b="0" u="none">
              <a:solidFill>
                <a:schemeClr val="tx1"/>
              </a:solidFill>
            </a:endParaRPr>
          </a:p>
        </p:txBody>
      </p:sp>
      <p:pic>
        <p:nvPicPr>
          <p:cNvPr id="1498109926" name="" hidden="0"/>
          <p:cNvPicPr>
            <a:picLocks noChangeAspect="1"/>
          </p:cNvPicPr>
          <p:nvPr isPhoto="0" userDrawn="0"/>
        </p:nvPicPr>
        <p:blipFill>
          <a:blip r:embed="rId2"/>
          <a:stretch/>
        </p:blipFill>
        <p:spPr bwMode="auto">
          <a:xfrm flipH="0" flipV="0">
            <a:off x="1046018" y="454838"/>
            <a:ext cx="3520799" cy="4888253"/>
          </a:xfrm>
          <a:prstGeom prst="rect">
            <a:avLst/>
          </a:prstGeom>
        </p:spPr>
      </p:pic>
      <p:sp>
        <p:nvSpPr>
          <p:cNvPr id="1374895121" name="" hidden="0"/>
          <p:cNvSpPr txBox="1"/>
          <p:nvPr isPhoto="0" userDrawn="0"/>
        </p:nvSpPr>
        <p:spPr bwMode="auto">
          <a:xfrm flipH="0" flipV="0">
            <a:off x="1507518" y="5830454"/>
            <a:ext cx="2597835" cy="396275"/>
          </a:xfrm>
          <a:prstGeom prst="rect">
            <a:avLst/>
          </a:prstGeom>
          <a:solidFill>
            <a:schemeClr val="tx1"/>
          </a:solidFill>
        </p:spPr>
        <p:txBody>
          <a:bodyPr vertOverflow="overflow" horzOverflow="clip" vert="horz" wrap="square" lIns="91440" tIns="45720" rIns="91440" bIns="45720" numCol="1" spcCol="0" rtlCol="0" fromWordArt="0" anchor="t" anchorCtr="0" forceAA="0" upright="0" compatLnSpc="0">
            <a:spAutoFit/>
          </a:bodyPr>
          <a:p>
            <a:pPr>
              <a:defRPr/>
            </a:pPr>
            <a:r>
              <a:rPr sz="2000">
                <a:solidFill>
                  <a:schemeClr val="bg1"/>
                </a:solidFill>
                <a:latin typeface="aakar"/>
                <a:ea typeface="aakar"/>
                <a:cs typeface="aakar"/>
              </a:rPr>
              <a:t>George Kingsley Zipf</a:t>
            </a:r>
            <a:endParaRPr sz="2000">
              <a:solidFill>
                <a:schemeClr val="bg1"/>
              </a:solidFill>
              <a:latin typeface="aakar"/>
              <a:ea typeface="aakar"/>
              <a:cs typeface="aak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197566680" name="Заголовок 1" hidden="0"/>
          <p:cNvSpPr>
            <a:spLocks noGrp="1"/>
          </p:cNvSpPr>
          <p:nvPr isPhoto="0" userDrawn="0">
            <p:ph type="title" hasCustomPrompt="0"/>
          </p:nvPr>
        </p:nvSpPr>
        <p:spPr bwMode="auto">
          <a:xfrm flipH="0" flipV="0">
            <a:off x="1795908" y="274638"/>
            <a:ext cx="9786490" cy="1143000"/>
          </a:xfrm>
          <a:prstGeom prst="rect">
            <a:avLst/>
          </a:prstGeom>
          <a:solidFill>
            <a:schemeClr val="accent3">
              <a:lumMod val="75000"/>
            </a:schemeClr>
          </a:solidFill>
        </p:spPr>
        <p:txBody>
          <a:bodyPr/>
          <a:lstStyle/>
          <a:p>
            <a:pPr algn="ctr">
              <a:defRPr/>
            </a:pPr>
            <a:r>
              <a:rPr sz="4800">
                <a:solidFill>
                  <a:schemeClr val="tx1"/>
                </a:solidFill>
                <a:latin typeface="aakar"/>
                <a:ea typeface="aakar"/>
                <a:cs typeface="aakar"/>
              </a:rPr>
              <a:t>Ingredients used in a Cookbook</a:t>
            </a:r>
            <a:endParaRPr sz="4800">
              <a:solidFill>
                <a:schemeClr val="tx1"/>
              </a:solidFill>
              <a:latin typeface="aakar"/>
              <a:ea typeface="aakar"/>
              <a:cs typeface="aakar"/>
            </a:endParaRPr>
          </a:p>
        </p:txBody>
      </p:sp>
      <p:pic>
        <p:nvPicPr>
          <p:cNvPr id="1235620990" name="" hidden="0"/>
          <p:cNvPicPr>
            <a:picLocks noChangeAspect="1"/>
          </p:cNvPicPr>
          <p:nvPr isPhoto="0" userDrawn="0">
            <p:ph idx="1" hasCustomPrompt="0"/>
          </p:nvPr>
        </p:nvPicPr>
        <p:blipFill>
          <a:blip r:embed="rId2"/>
          <a:stretch/>
        </p:blipFill>
        <p:spPr bwMode="auto">
          <a:xfrm rot="0" flipH="0" flipV="0">
            <a:off x="609287" y="1529772"/>
            <a:ext cx="5981579" cy="4938785"/>
          </a:xfrm>
          <a:prstGeom prst="rect">
            <a:avLst/>
          </a:prstGeom>
        </p:spPr>
      </p:pic>
      <p:sp>
        <p:nvSpPr>
          <p:cNvPr id="1728513928" name="" hidden="0"/>
          <p:cNvSpPr txBox="1"/>
          <p:nvPr isPhoto="0" userDrawn="0"/>
        </p:nvSpPr>
        <p:spPr bwMode="auto">
          <a:xfrm flipH="0" flipV="0">
            <a:off x="6962499" y="1702954"/>
            <a:ext cx="4560922" cy="4968275"/>
          </a:xfrm>
          <a:prstGeom prst="rect">
            <a:avLst/>
          </a:prstGeom>
          <a:solidFill>
            <a:schemeClr val="accent3">
              <a:lumMod val="75000"/>
              <a:alpha val="94999"/>
            </a:schemeClr>
          </a:solidFill>
        </p:spPr>
        <p:txBody>
          <a:bodyPr vertOverflow="overflow" horzOverflow="clip" vert="horz" wrap="square" lIns="91440" tIns="45720" rIns="91440" bIns="45720" numCol="1" spcCol="0" rtlCol="0" fromWordArt="0" anchor="t" anchorCtr="0" forceAA="0" upright="0" compatLnSpc="0">
            <a:spAutoFit/>
          </a:bodyPr>
          <a:p>
            <a:pPr>
              <a:defRPr/>
            </a:pPr>
            <a:r>
              <a:rPr sz="2000">
                <a:solidFill>
                  <a:schemeClr val="tx1"/>
                </a:solidFill>
                <a:latin typeface="aakar"/>
                <a:ea typeface="aakar"/>
                <a:cs typeface="aakar"/>
              </a:rPr>
              <a:t>T</a:t>
            </a:r>
            <a:r>
              <a:rPr sz="2000" b="0" i="0" u="none">
                <a:solidFill>
                  <a:schemeClr val="tx1"/>
                </a:solidFill>
                <a:latin typeface="aakar"/>
                <a:ea typeface="aakar"/>
                <a:cs typeface="aakar"/>
              </a:rPr>
              <a:t>he MIT dataset from </a:t>
            </a:r>
            <a:r>
              <a:rPr sz="2000" b="0" i="0" u="none">
                <a:solidFill>
                  <a:schemeClr val="tx1"/>
                </a:solidFill>
                <a:latin typeface="aakar"/>
                <a:ea typeface="aakar"/>
                <a:cs typeface="aakar"/>
              </a:rPr>
              <a:t>(Recipe1M+: A Dataset for Learning Cross-Modal Embeddings for Cooking Recipes and Food Images by Marin, Javier and Biswas, Aritro and Ofli, Ferda and Hynes, Nicholas and 
  Salvador, Amaia and Aytar, Yusuf and Weber, Ingmar and Torralba, Antonio, 2019)</a:t>
            </a:r>
            <a:r>
              <a:rPr sz="2000" b="0" i="0" u="none">
                <a:solidFill>
                  <a:schemeClr val="tx1"/>
                </a:solidFill>
                <a:latin typeface="aakar"/>
                <a:ea typeface="aakar"/>
                <a:cs typeface="aakar"/>
              </a:rPr>
              <a:t> </a:t>
            </a:r>
            <a:r>
              <a:rPr sz="2000" b="0" i="0" u="none">
                <a:solidFill>
                  <a:schemeClr val="tx1"/>
                </a:solidFill>
                <a:latin typeface="aakar"/>
                <a:ea typeface="aakar"/>
                <a:cs typeface="aakar"/>
              </a:rPr>
              <a:t>It contains 1+ million recipes, including lists of ingredients. That’s what we are looking for.  I restricted each list to contain only elements appearing in the other dataset, to be able to compare results later. Here is the distribution of the final number of ingredients per recipe</a:t>
            </a:r>
            <a:endParaRPr sz="2000">
              <a:solidFill>
                <a:schemeClr val="tx1"/>
              </a:solidFill>
              <a:latin typeface="aakar"/>
              <a:ea typeface="aakar"/>
              <a:cs typeface="aak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153196121" name="Заголовок 1" hidden="0"/>
          <p:cNvSpPr>
            <a:spLocks noGrp="1"/>
          </p:cNvSpPr>
          <p:nvPr isPhoto="0" userDrawn="0">
            <p:ph type="title" hasCustomPrompt="0"/>
          </p:nvPr>
        </p:nvSpPr>
        <p:spPr bwMode="auto">
          <a:xfrm flipH="0" flipV="0">
            <a:off x="609599" y="274638"/>
            <a:ext cx="10855627" cy="1255133"/>
          </a:xfrm>
          <a:prstGeom prst="rect">
            <a:avLst/>
          </a:prstGeom>
          <a:solidFill>
            <a:srgbClr val="FCDD77"/>
          </a:solidFill>
        </p:spPr>
        <p:txBody>
          <a:bodyPr/>
          <a:lstStyle/>
          <a:p>
            <a:pPr algn="ctr">
              <a:defRPr/>
            </a:pPr>
            <a:r>
              <a:rPr sz="4800">
                <a:latin typeface="aakar"/>
                <a:ea typeface="aakar"/>
                <a:cs typeface="aakar"/>
              </a:rPr>
              <a:t>The Firing Patterns of Neural Networks</a:t>
            </a:r>
            <a:endParaRPr sz="4800">
              <a:latin typeface="aakar"/>
              <a:ea typeface="aakar"/>
              <a:cs typeface="aakar"/>
            </a:endParaRPr>
          </a:p>
        </p:txBody>
      </p:sp>
      <p:pic>
        <p:nvPicPr>
          <p:cNvPr id="1884795031" name="" hidden="0"/>
          <p:cNvPicPr>
            <a:picLocks noChangeAspect="1"/>
          </p:cNvPicPr>
          <p:nvPr isPhoto="0" userDrawn="0">
            <p:ph idx="1" hasCustomPrompt="0"/>
          </p:nvPr>
        </p:nvPicPr>
        <p:blipFill>
          <a:blip r:embed="rId2"/>
          <a:stretch/>
        </p:blipFill>
        <p:spPr bwMode="auto">
          <a:xfrm rot="0" flipH="0" flipV="0">
            <a:off x="770658" y="1930328"/>
            <a:ext cx="8756716" cy="4015579"/>
          </a:xfrm>
          <a:prstGeom prst="rect">
            <a:avLst/>
          </a:prstGeom>
        </p:spPr>
      </p:pic>
      <p:sp>
        <p:nvSpPr>
          <p:cNvPr id="1141690532" name="" hidden="0"/>
          <p:cNvSpPr txBox="1"/>
          <p:nvPr isPhoto="0" userDrawn="0"/>
        </p:nvSpPr>
        <p:spPr bwMode="auto">
          <a:xfrm flipH="0" flipV="0">
            <a:off x="8809772" y="3174999"/>
            <a:ext cx="2568971" cy="1463076"/>
          </a:xfrm>
          <a:prstGeom prst="rect">
            <a:avLst/>
          </a:prstGeom>
          <a:solidFill>
            <a:srgbClr val="FCDD77">
              <a:alpha val="71000"/>
            </a:srgbClr>
          </a:solidFill>
        </p:spPr>
        <p:txBody>
          <a:bodyPr vertOverflow="overflow" horzOverflow="clip" vert="horz" wrap="square" lIns="91440" tIns="45720" rIns="91440" bIns="45720" numCol="1" spcCol="0" rtlCol="0" fromWordArt="0" anchor="t" anchorCtr="0" forceAA="0" upright="0" compatLnSpc="0">
            <a:spAutoFit/>
          </a:bodyPr>
          <a:p>
            <a:pPr>
              <a:defRPr/>
            </a:pPr>
            <a:r>
              <a:rPr lang="en-US" sz="1800" b="0" i="0" u="none" strike="noStrike" cap="none" spc="0">
                <a:solidFill>
                  <a:schemeClr val="tx1"/>
                </a:solidFill>
                <a:latin typeface="Arial"/>
                <a:ea typeface="Arial"/>
                <a:cs typeface="Arial"/>
              </a:rPr>
              <a:t>https://medium.com/@_init_/using-zipfs-law-to-improve-neural-language-models-4c3d66e6d2f6</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343072919" name="Заголовок 1" hidden="0"/>
          <p:cNvSpPr>
            <a:spLocks noGrp="1"/>
          </p:cNvSpPr>
          <p:nvPr isPhoto="0" userDrawn="0">
            <p:ph type="title" hasCustomPrompt="0"/>
          </p:nvPr>
        </p:nvSpPr>
        <p:spPr bwMode="auto">
          <a:xfrm flipH="0" flipV="0">
            <a:off x="6442954" y="274638"/>
            <a:ext cx="5139444" cy="1143000"/>
          </a:xfrm>
          <a:prstGeom prst="rect">
            <a:avLst/>
          </a:prstGeom>
          <a:solidFill>
            <a:srgbClr val="F74040"/>
          </a:solidFill>
        </p:spPr>
        <p:txBody>
          <a:bodyPr/>
          <a:lstStyle/>
          <a:p>
            <a:pPr algn="ctr">
              <a:defRPr/>
            </a:pPr>
            <a:r>
              <a:rPr>
                <a:solidFill>
                  <a:schemeClr val="bg1"/>
                </a:solidFill>
                <a:latin typeface="aakar"/>
                <a:ea typeface="aakar"/>
                <a:cs typeface="aakar"/>
              </a:rPr>
              <a:t>Protein Sequences</a:t>
            </a:r>
            <a:endParaRPr>
              <a:solidFill>
                <a:schemeClr val="bg1"/>
              </a:solidFill>
              <a:latin typeface="aakar"/>
              <a:ea typeface="aakar"/>
              <a:cs typeface="aakar"/>
            </a:endParaRPr>
          </a:p>
        </p:txBody>
      </p:sp>
      <p:pic>
        <p:nvPicPr>
          <p:cNvPr id="1729038575" name="" hidden="0"/>
          <p:cNvPicPr>
            <a:picLocks noChangeAspect="1"/>
          </p:cNvPicPr>
          <p:nvPr isPhoto="0" userDrawn="0">
            <p:ph idx="1" hasCustomPrompt="0"/>
          </p:nvPr>
        </p:nvPicPr>
        <p:blipFill>
          <a:blip r:embed="rId2"/>
          <a:stretch/>
        </p:blipFill>
        <p:spPr bwMode="auto">
          <a:xfrm rot="0" flipH="0" flipV="0">
            <a:off x="834066" y="284711"/>
            <a:ext cx="5089342" cy="6303269"/>
          </a:xfrm>
          <a:prstGeom prst="rect">
            <a:avLst/>
          </a:prstGeom>
        </p:spPr>
      </p:pic>
      <p:sp>
        <p:nvSpPr>
          <p:cNvPr id="901777314" name="" hidden="0"/>
          <p:cNvSpPr txBox="1"/>
          <p:nvPr isPhoto="0" userDrawn="0"/>
        </p:nvSpPr>
        <p:spPr bwMode="auto">
          <a:xfrm flipH="0" flipV="0">
            <a:off x="6529545" y="2251363"/>
            <a:ext cx="4676196" cy="2286035"/>
          </a:xfrm>
          <a:prstGeom prst="rect">
            <a:avLst/>
          </a:prstGeom>
          <a:solidFill>
            <a:srgbClr val="C00000">
              <a:alpha val="99999"/>
            </a:srgbClr>
          </a:solidFill>
        </p:spPr>
        <p:txBody>
          <a:bodyPr vertOverflow="overflow" horzOverflow="clip" vert="horz" wrap="square" lIns="91440" tIns="45720" rIns="91440" bIns="45720" numCol="1" spcCol="0" rtlCol="0" fromWordArt="0" anchor="t" anchorCtr="0" forceAA="0" upright="0" compatLnSpc="0">
            <a:spAutoFit/>
          </a:bodyPr>
          <a:p>
            <a:pPr>
              <a:defRPr/>
            </a:pPr>
            <a:r>
              <a:rPr lang="en-US" sz="2400" b="0" i="0" u="none" strike="noStrike" cap="none" spc="0">
                <a:solidFill>
                  <a:schemeClr val="bg1"/>
                </a:solidFill>
                <a:latin typeface="aakar"/>
                <a:ea typeface="aakar"/>
                <a:cs typeface="aakar"/>
              </a:rPr>
              <a:t>Word Decoding of Protein Amino Acid Sequences with Availability Analysis: A Linguistic Approach</a:t>
            </a:r>
            <a:endParaRPr sz="2400">
              <a:solidFill>
                <a:schemeClr val="bg1"/>
              </a:solidFill>
              <a:latin typeface="aakar"/>
              <a:ea typeface="aakar"/>
              <a:cs typeface="aakar"/>
            </a:endParaRPr>
          </a:p>
          <a:p>
            <a:pPr>
              <a:defRPr/>
            </a:pPr>
            <a:r>
              <a:rPr lang="en-US" sz="2400" b="0" i="0" u="none" strike="noStrike" cap="none" spc="0">
                <a:solidFill>
                  <a:schemeClr val="bg1"/>
                </a:solidFill>
                <a:latin typeface="aakar"/>
                <a:ea typeface="aakar"/>
                <a:cs typeface="aakar"/>
              </a:rPr>
              <a:t>https://journals.plos.org/plosone/article/figure?id=10.1371/journal.pone.0050039.g001</a:t>
            </a:r>
            <a:endParaRPr sz="2400" b="0" i="0" u="none" strike="noStrike" cap="none" spc="0">
              <a:solidFill>
                <a:schemeClr val="bg1"/>
              </a:solidFill>
              <a:latin typeface="aakar"/>
              <a:ea typeface="aakar"/>
              <a:cs typeface="aak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901871430" name="Заголовок 1" hidden="0"/>
          <p:cNvSpPr>
            <a:spLocks noGrp="1"/>
          </p:cNvSpPr>
          <p:nvPr isPhoto="0" userDrawn="0">
            <p:ph type="title" hasCustomPrompt="0"/>
          </p:nvPr>
        </p:nvSpPr>
        <p:spPr bwMode="auto">
          <a:xfrm flipH="0" flipV="0">
            <a:off x="609599" y="274638"/>
            <a:ext cx="6468354" cy="1143000"/>
          </a:xfrm>
          <a:prstGeom prst="rect">
            <a:avLst/>
          </a:prstGeom>
          <a:solidFill>
            <a:schemeClr val="tx2">
              <a:lumMod val="50000"/>
            </a:schemeClr>
          </a:solidFill>
        </p:spPr>
        <p:txBody>
          <a:bodyPr/>
          <a:lstStyle/>
          <a:p>
            <a:pPr algn="l">
              <a:defRPr/>
            </a:pPr>
            <a:r>
              <a:rPr>
                <a:solidFill>
                  <a:schemeClr val="bg1"/>
                </a:solidFill>
                <a:latin typeface="aakar"/>
                <a:ea typeface="aakar"/>
                <a:cs typeface="aakar"/>
              </a:rPr>
              <a:t>Diameter of Moon Craters</a:t>
            </a:r>
            <a:endParaRPr>
              <a:solidFill>
                <a:schemeClr val="bg1"/>
              </a:solidFill>
              <a:latin typeface="aakar"/>
              <a:ea typeface="aakar"/>
              <a:cs typeface="aakar"/>
            </a:endParaRPr>
          </a:p>
        </p:txBody>
      </p:sp>
      <p:pic>
        <p:nvPicPr>
          <p:cNvPr id="1262623036" name="" hidden="0"/>
          <p:cNvPicPr>
            <a:picLocks noChangeAspect="1"/>
          </p:cNvPicPr>
          <p:nvPr isPhoto="0" userDrawn="0">
            <p:ph idx="1" hasCustomPrompt="0"/>
          </p:nvPr>
        </p:nvPicPr>
        <p:blipFill>
          <a:blip r:embed="rId2"/>
          <a:srcRect l="0" t="50120" r="64830" b="23136"/>
          <a:stretch/>
        </p:blipFill>
        <p:spPr bwMode="auto">
          <a:xfrm rot="0" flipH="0" flipV="0">
            <a:off x="1673642" y="1327726"/>
            <a:ext cx="5141671" cy="5265516"/>
          </a:xfrm>
          <a:prstGeom prst="rect">
            <a:avLst/>
          </a:prstGeom>
        </p:spPr>
      </p:pic>
      <p:sp>
        <p:nvSpPr>
          <p:cNvPr id="1015497808" name="" hidden="0"/>
          <p:cNvSpPr txBox="1"/>
          <p:nvPr isPhoto="0" userDrawn="0"/>
        </p:nvSpPr>
        <p:spPr bwMode="auto">
          <a:xfrm flipH="0" flipV="0">
            <a:off x="7395454" y="548408"/>
            <a:ext cx="4561462" cy="4251995"/>
          </a:xfrm>
          <a:prstGeom prst="rect">
            <a:avLst/>
          </a:prstGeom>
          <a:solidFill>
            <a:schemeClr val="tx2">
              <a:lumMod val="50000"/>
              <a:alpha val="87999"/>
            </a:schemeClr>
          </a:solidFill>
        </p:spPr>
        <p:txBody>
          <a:bodyPr vertOverflow="overflow" horzOverflow="clip" vert="horz" wrap="square" lIns="91440" tIns="45720" rIns="91440" bIns="45720" numCol="1" spcCol="0" rtlCol="0" fromWordArt="0" anchor="t" anchorCtr="0" forceAA="0" upright="0" compatLnSpc="0">
            <a:spAutoFit/>
          </a:bodyPr>
          <a:p>
            <a:pPr>
              <a:defRPr/>
            </a:pPr>
            <a:r>
              <a:rPr sz="2100" b="0" i="0" u="none">
                <a:solidFill>
                  <a:schemeClr val="bg1"/>
                </a:solidFill>
                <a:latin typeface="aakar"/>
                <a:ea typeface="aakar"/>
                <a:cs typeface="aakar"/>
              </a:rPr>
              <a:t>Diameter of moon craters:</a:t>
            </a:r>
            <a:r>
              <a:rPr sz="2100" b="0" i="0" u="none">
                <a:solidFill>
                  <a:schemeClr val="bg1"/>
                </a:solidFill>
                <a:latin typeface="aakar"/>
                <a:ea typeface="aakar"/>
                <a:cs typeface="aakar"/>
              </a:rPr>
              <a:t> The cumulative distribution of the diameter of moon craters. Rather than measuring the number of craters of a given size on the whole surface of the moon, the vertical axis is normalized to measure number of craters per square kilometer, which is why the axis goes below 1, unlike the rest of the plots, since it is entirely possible for there to be less than one crater of a given size per square kilometer.</a:t>
            </a:r>
            <a:endParaRPr sz="2100">
              <a:solidFill>
                <a:schemeClr val="bg1"/>
              </a:solidFill>
              <a:latin typeface="aakar"/>
              <a:ea typeface="aakar"/>
              <a:cs typeface="aakar"/>
            </a:endParaRPr>
          </a:p>
        </p:txBody>
      </p:sp>
      <p:sp>
        <p:nvSpPr>
          <p:cNvPr id="461930596" name="" hidden="0"/>
          <p:cNvSpPr txBox="1"/>
          <p:nvPr isPhoto="0" userDrawn="0"/>
        </p:nvSpPr>
        <p:spPr bwMode="auto">
          <a:xfrm flipH="0" flipV="0">
            <a:off x="6240908" y="5166590"/>
            <a:ext cx="5830562" cy="1463075"/>
          </a:xfrm>
          <a:prstGeom prst="rect">
            <a:avLst/>
          </a:prstGeom>
          <a:solidFill>
            <a:schemeClr val="tx2">
              <a:lumMod val="50000"/>
              <a:alpha val="23000"/>
            </a:schemeClr>
          </a:solidFill>
        </p:spPr>
        <p:txBody>
          <a:bodyPr vertOverflow="overflow" horzOverflow="clip" vert="horz" wrap="square" lIns="91440" tIns="45720" rIns="91440" bIns="45720" numCol="1" spcCol="0" rtlCol="0" fromWordArt="0" anchor="t" anchorCtr="0" forceAA="0" upright="0" compatLnSpc="0">
            <a:spAutoFit/>
          </a:bodyPr>
          <a:p>
            <a:pPr>
              <a:defRPr/>
            </a:pPr>
            <a:r>
              <a:rPr sz="1800" b="0" i="0" u="none">
                <a:solidFill>
                  <a:srgbClr val="000000"/>
                </a:solidFill>
                <a:latin typeface="aakar"/>
                <a:ea typeface="aakar"/>
                <a:cs typeface="aakar"/>
              </a:rPr>
              <a:t>Neukum and B. A. Ivanov, Crater size distributions and impact probabilities on Earth from lunar, terrestial-planet, and asteroid cratering data. In T. Gehrels (ed.), </a:t>
            </a:r>
            <a:r>
              <a:rPr sz="1800" b="0" i="0" u="none">
                <a:solidFill>
                  <a:srgbClr val="000000"/>
                </a:solidFill>
                <a:latin typeface="aakar"/>
                <a:ea typeface="aakar"/>
                <a:cs typeface="aakar"/>
              </a:rPr>
              <a:t>Hazards Due to Comets and Asteroids</a:t>
            </a:r>
            <a:r>
              <a:rPr sz="1800" b="0" i="0" u="none">
                <a:solidFill>
                  <a:srgbClr val="000000"/>
                </a:solidFill>
                <a:latin typeface="aakar"/>
                <a:ea typeface="aakar"/>
                <a:cs typeface="aakar"/>
              </a:rPr>
              <a:t>, pp. 359–416, University of Arizona Press, Tucson, AZ (1994).  </a:t>
            </a:r>
            <a:endParaRPr sz="1800">
              <a:latin typeface="aakar"/>
              <a:ea typeface="aakar"/>
              <a:cs typeface="aak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737077606" name="Заголовок 1" hidden="0"/>
          <p:cNvSpPr>
            <a:spLocks noGrp="1"/>
          </p:cNvSpPr>
          <p:nvPr isPhoto="0" userDrawn="0">
            <p:ph type="title" hasCustomPrompt="0"/>
          </p:nvPr>
        </p:nvSpPr>
        <p:spPr bwMode="auto">
          <a:prstGeom prst="rect">
            <a:avLst/>
          </a:prstGeom>
          <a:solidFill>
            <a:srgbClr val="002060"/>
          </a:solidFill>
        </p:spPr>
        <p:txBody>
          <a:bodyPr/>
          <a:lstStyle/>
          <a:p>
            <a:pPr>
              <a:defRPr/>
            </a:pPr>
            <a:r>
              <a:rPr sz="4800">
                <a:solidFill>
                  <a:schemeClr val="bg1"/>
                </a:solidFill>
                <a:latin typeface="aakar"/>
                <a:ea typeface="aakar"/>
                <a:cs typeface="aakar"/>
              </a:rPr>
              <a:t>Popularity of Last Names</a:t>
            </a:r>
            <a:endParaRPr sz="4800">
              <a:solidFill>
                <a:schemeClr val="bg1"/>
              </a:solidFill>
              <a:latin typeface="aakar"/>
              <a:ea typeface="aakar"/>
              <a:cs typeface="aakar"/>
            </a:endParaRPr>
          </a:p>
        </p:txBody>
      </p:sp>
      <p:pic>
        <p:nvPicPr>
          <p:cNvPr id="514428858" name="" hidden="0"/>
          <p:cNvPicPr>
            <a:picLocks noChangeAspect="1"/>
          </p:cNvPicPr>
          <p:nvPr isPhoto="0" userDrawn="0">
            <p:ph idx="1" hasCustomPrompt="0"/>
          </p:nvPr>
        </p:nvPicPr>
        <p:blipFill>
          <a:blip r:embed="rId2"/>
          <a:srcRect l="34399" t="75869" r="33600" b="0"/>
          <a:stretch/>
        </p:blipFill>
        <p:spPr bwMode="auto">
          <a:xfrm rot="0" flipH="0" flipV="0">
            <a:off x="6471817" y="1417638"/>
            <a:ext cx="4993408" cy="5071121"/>
          </a:xfrm>
          <a:prstGeom prst="rect">
            <a:avLst/>
          </a:prstGeom>
        </p:spPr>
      </p:pic>
      <p:sp>
        <p:nvSpPr>
          <p:cNvPr id="285677973" name="" hidden="0"/>
          <p:cNvSpPr txBox="1"/>
          <p:nvPr isPhoto="0" userDrawn="0"/>
        </p:nvSpPr>
        <p:spPr bwMode="auto">
          <a:xfrm flipH="0" flipV="0">
            <a:off x="468415" y="1760681"/>
            <a:ext cx="5888055" cy="3444275"/>
          </a:xfrm>
          <a:prstGeom prst="rect">
            <a:avLst/>
          </a:prstGeom>
          <a:solidFill>
            <a:srgbClr val="002060">
              <a:alpha val="84000"/>
            </a:srgbClr>
          </a:solidFill>
        </p:spPr>
        <p:txBody>
          <a:bodyPr vertOverflow="overflow" horzOverflow="clip" vert="horz" wrap="square" lIns="91440" tIns="45720" rIns="91440" bIns="45720" numCol="1" spcCol="0" rtlCol="0" fromWordArt="0" anchor="t" anchorCtr="0" forceAA="0" upright="0" compatLnSpc="0">
            <a:spAutoFit/>
          </a:bodyPr>
          <a:p>
            <a:pPr>
              <a:defRPr/>
            </a:pPr>
            <a:r>
              <a:rPr sz="2200" b="0" i="0" u="none">
                <a:solidFill>
                  <a:schemeClr val="bg1"/>
                </a:solidFill>
                <a:latin typeface="aakar"/>
                <a:ea typeface="aakar"/>
                <a:cs typeface="aakar"/>
              </a:rPr>
              <a:t>Frequency of occurrence of family names in the US in the year 1990.</a:t>
            </a:r>
            <a:r>
              <a:rPr sz="2200" b="0" i="0" u="none">
                <a:solidFill>
                  <a:schemeClr val="bg1"/>
                </a:solidFill>
                <a:latin typeface="aakar"/>
                <a:ea typeface="aakar"/>
                <a:cs typeface="aakar"/>
              </a:rPr>
              <a:t>Frequencies of family names:</a:t>
            </a:r>
            <a:r>
              <a:rPr sz="2200" b="0" i="0" u="none">
                <a:solidFill>
                  <a:schemeClr val="bg1"/>
                </a:solidFill>
                <a:latin typeface="aakar"/>
                <a:ea typeface="aakar"/>
                <a:cs typeface="aakar"/>
              </a:rPr>
              <a:t> Cumulative distribution of the frequency of occurrence in the US of the </a:t>
            </a:r>
            <a:r>
              <a:rPr sz="2200" b="0" i="0" u="none">
                <a:solidFill>
                  <a:schemeClr val="bg1"/>
                </a:solidFill>
                <a:latin typeface="aakar"/>
                <a:ea typeface="aakar"/>
                <a:cs typeface="aakar"/>
              </a:rPr>
              <a:t>89</a:t>
            </a:r>
            <a:r>
              <a:rPr sz="2200" b="0" i="0" u="none">
                <a:solidFill>
                  <a:schemeClr val="bg1"/>
                </a:solidFill>
                <a:latin typeface="aakar"/>
                <a:ea typeface="aakar"/>
                <a:cs typeface="aakar"/>
              </a:rPr>
              <a:t>000</a:t>
            </a:r>
            <a:r>
              <a:rPr sz="2200" b="0" i="0" u="none">
                <a:solidFill>
                  <a:schemeClr val="bg1"/>
                </a:solidFill>
                <a:latin typeface="aakar"/>
                <a:ea typeface="aakar"/>
                <a:cs typeface="aakar"/>
              </a:rPr>
              <a:t> most common family names, as recorded by the US Census Bureau in 1990. Similar distributions are observed for names in some other cultures as well (for example in Japan)</a:t>
            </a:r>
            <a:r>
              <a:rPr sz="2200" b="0" i="0" u="none">
                <a:solidFill>
                  <a:schemeClr val="bg1"/>
                </a:solidFill>
                <a:latin typeface="aakar"/>
                <a:ea typeface="aakar"/>
                <a:cs typeface="aakar"/>
              </a:rPr>
              <a:t> but not in all cases. Korean family names for instance appear to have an exponential distribution</a:t>
            </a:r>
            <a:r>
              <a:rPr sz="2200" b="0" i="0" u="none">
                <a:solidFill>
                  <a:schemeClr val="bg1"/>
                </a:solidFill>
                <a:latin typeface="aakar"/>
                <a:ea typeface="aakar"/>
                <a:cs typeface="aakar"/>
              </a:rPr>
              <a:t>.</a:t>
            </a:r>
            <a:endParaRPr sz="2200">
              <a:solidFill>
                <a:schemeClr val="bg1"/>
              </a:solidFill>
              <a:latin typeface="aakar"/>
              <a:ea typeface="aakar"/>
              <a:cs typeface="aakar"/>
            </a:endParaRPr>
          </a:p>
        </p:txBody>
      </p:sp>
      <p:sp>
        <p:nvSpPr>
          <p:cNvPr id="388966528" name="" hidden="0"/>
          <p:cNvSpPr txBox="1"/>
          <p:nvPr isPhoto="0" userDrawn="0"/>
        </p:nvSpPr>
        <p:spPr bwMode="auto">
          <a:xfrm flipH="0" flipV="0">
            <a:off x="466814" y="5512953"/>
            <a:ext cx="5889693" cy="1066835"/>
          </a:xfrm>
          <a:prstGeom prst="rect">
            <a:avLst/>
          </a:prstGeom>
          <a:solidFill>
            <a:srgbClr val="002060">
              <a:alpha val="47000"/>
            </a:srgbClr>
          </a:solidFill>
        </p:spPr>
        <p:txBody>
          <a:bodyPr vertOverflow="overflow" horzOverflow="clip" vert="horz" wrap="square" lIns="91440" tIns="45720" rIns="91440" bIns="45720" numCol="1" spcCol="0" rtlCol="0" fromWordArt="0" anchor="t" anchorCtr="0" forceAA="0" upright="0" compatLnSpc="0">
            <a:spAutoFit/>
          </a:bodyPr>
          <a:p>
            <a:pPr>
              <a:defRPr/>
            </a:pPr>
            <a:r>
              <a:rPr sz="1600" b="0" i="0" u="none">
                <a:solidFill>
                  <a:schemeClr val="tx1"/>
                </a:solidFill>
                <a:latin typeface="aakar"/>
                <a:ea typeface="aakar"/>
                <a:cs typeface="aakar"/>
              </a:rPr>
              <a:t>Power-law Distribution of Family Names in Japanese Societies: </a:t>
            </a:r>
            <a:r>
              <a:rPr lang="en-US" sz="1600" b="0" i="0" u="sng" strike="noStrike" cap="none" spc="0">
                <a:solidFill>
                  <a:schemeClr val="tx1"/>
                </a:solidFill>
                <a:latin typeface="aakar"/>
                <a:ea typeface="aakar"/>
                <a:cs typeface="aakar"/>
                <a:hlinkClick r:id="rId3" tooltip="https://www.arxiv-vanity.com/papers/cond-mat/9912035/"/>
              </a:rPr>
              <a:t>https://www.arxiv-vanity.com/papers/cond-mat/9912035/</a:t>
            </a:r>
            <a:endParaRPr sz="1600" b="0" i="0" u="none" strike="noStrike" cap="none" spc="0">
              <a:solidFill>
                <a:schemeClr val="tx1"/>
              </a:solidFill>
              <a:latin typeface="aakar"/>
              <a:ea typeface="aakar"/>
              <a:cs typeface="aakar"/>
            </a:endParaRPr>
          </a:p>
          <a:p>
            <a:pPr>
              <a:defRPr/>
            </a:pPr>
            <a:r>
              <a:rPr sz="1600" b="0" i="0" u="none">
                <a:solidFill>
                  <a:schemeClr val="tx1"/>
                </a:solidFill>
                <a:latin typeface="aakar"/>
                <a:ea typeface="aakar"/>
                <a:cs typeface="aakar"/>
              </a:rPr>
              <a:t>Distribution of Korean Family Names: </a:t>
            </a:r>
            <a:r>
              <a:rPr lang="en-US" sz="1600" b="0" i="0" u="none" strike="noStrike" cap="none" spc="0">
                <a:solidFill>
                  <a:schemeClr val="tx1"/>
                </a:solidFill>
                <a:latin typeface="aakar"/>
                <a:ea typeface="aakar"/>
                <a:cs typeface="aakar"/>
              </a:rPr>
              <a:t>https://www.arxiv-vanity.com/papers/cond-mat/0407311/</a:t>
            </a:r>
            <a:endParaRPr sz="1600" b="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507607340" name="Заголовок 1" hidden="0"/>
          <p:cNvSpPr>
            <a:spLocks noGrp="1"/>
          </p:cNvSpPr>
          <p:nvPr isPhoto="0" userDrawn="0">
            <p:ph type="title" hasCustomPrompt="0"/>
          </p:nvPr>
        </p:nvSpPr>
        <p:spPr bwMode="auto">
          <a:xfrm flipH="0" flipV="0">
            <a:off x="699090" y="346363"/>
            <a:ext cx="10883308" cy="952499"/>
          </a:xfrm>
          <a:prstGeom prst="rect">
            <a:avLst/>
          </a:prstGeom>
          <a:solidFill>
            <a:schemeClr val="accent3">
              <a:lumMod val="50000"/>
            </a:schemeClr>
          </a:solidFill>
        </p:spPr>
        <p:txBody>
          <a:bodyPr/>
          <a:lstStyle/>
          <a:p>
            <a:pPr>
              <a:defRPr/>
            </a:pPr>
            <a:r>
              <a:rPr sz="4800">
                <a:solidFill>
                  <a:schemeClr val="bg1"/>
                </a:solidFill>
                <a:latin typeface="aakar"/>
                <a:ea typeface="aakar"/>
                <a:cs typeface="aakar"/>
              </a:rPr>
              <a:t>Copies of Books Sold</a:t>
            </a:r>
            <a:endParaRPr sz="4800">
              <a:solidFill>
                <a:schemeClr val="bg1"/>
              </a:solidFill>
              <a:latin typeface="aakar"/>
              <a:ea typeface="aakar"/>
              <a:cs typeface="aakar"/>
            </a:endParaRPr>
          </a:p>
        </p:txBody>
      </p:sp>
      <p:sp>
        <p:nvSpPr>
          <p:cNvPr id="444449257" name="Объект 2" hidden="0"/>
          <p:cNvSpPr>
            <a:spLocks noGrp="1"/>
          </p:cNvSpPr>
          <p:nvPr isPhoto="0" userDrawn="0">
            <p:ph idx="1" hasCustomPrompt="0"/>
          </p:nvPr>
        </p:nvSpPr>
        <p:spPr bwMode="auto">
          <a:xfrm flipH="0" flipV="0">
            <a:off x="609599" y="1600201"/>
            <a:ext cx="6035400" cy="5038434"/>
          </a:xfrm>
          <a:prstGeom prst="rect">
            <a:avLst/>
          </a:prstGeom>
          <a:solidFill>
            <a:schemeClr val="accent3">
              <a:lumMod val="50000"/>
              <a:alpha val="87000"/>
            </a:schemeClr>
          </a:solidFill>
        </p:spPr>
        <p:txBody>
          <a:bodyPr vertOverflow="overflow" horzOverflow="clip" vert="horz" wrap="square" lIns="91440" tIns="45720" rIns="91440" bIns="45720" numCol="1" spcCol="0" rtlCol="0" fromWordArt="0" anchor="t" anchorCtr="0" forceAA="0" upright="0" compatLnSpc="0">
            <a:normAutofit/>
          </a:bodyPr>
          <a:lstStyle/>
          <a:p>
            <a:pPr marL="0" indent="0">
              <a:buFont typeface="Arial"/>
              <a:buNone/>
              <a:defRPr/>
            </a:pPr>
            <a:r>
              <a:rPr sz="2000" b="0" i="0" u="none">
                <a:solidFill>
                  <a:schemeClr val="bg1"/>
                </a:solidFill>
                <a:latin typeface="aakar"/>
                <a:ea typeface="aakar"/>
                <a:cs typeface="aakar"/>
              </a:rPr>
              <a:t>Copies of books sold:</a:t>
            </a:r>
            <a:r>
              <a:rPr sz="2000" b="0" i="0" u="none">
                <a:solidFill>
                  <a:schemeClr val="bg1"/>
                </a:solidFill>
                <a:latin typeface="aakar"/>
                <a:ea typeface="aakar"/>
                <a:cs typeface="aakar"/>
              </a:rPr>
              <a:t> The cumulative distribution of the total number of copies sold in America of the 633 bestselling books that sold 2 million or more copies between 1895 and 1965. The data were compiled painstakingly over a period of several decades by Alice Hackett, an editor at </a:t>
            </a:r>
            <a:r>
              <a:rPr sz="2000" b="0" i="0" u="none">
                <a:solidFill>
                  <a:schemeClr val="bg1"/>
                </a:solidFill>
                <a:latin typeface="aakar"/>
                <a:ea typeface="aakar"/>
                <a:cs typeface="aakar"/>
              </a:rPr>
              <a:t>Publisher’s Weekly</a:t>
            </a:r>
            <a:r>
              <a:rPr sz="2000" b="0" i="0" u="none">
                <a:solidFill>
                  <a:schemeClr val="bg1"/>
                </a:solidFill>
                <a:latin typeface="aakar"/>
                <a:ea typeface="aakar"/>
                <a:cs typeface="aakar"/>
              </a:rPr>
              <a:t>. The best selling book during the period covered was Benjamin Spock’s </a:t>
            </a:r>
            <a:r>
              <a:rPr sz="2000" b="0" i="0" u="none">
                <a:solidFill>
                  <a:schemeClr val="bg1"/>
                </a:solidFill>
                <a:latin typeface="aakar"/>
                <a:ea typeface="aakar"/>
                <a:cs typeface="aakar"/>
              </a:rPr>
              <a:t>The Common Sense Book of Baby and Child Care</a:t>
            </a:r>
            <a:r>
              <a:rPr sz="2000" b="0" i="0" u="none">
                <a:solidFill>
                  <a:schemeClr val="bg1"/>
                </a:solidFill>
                <a:latin typeface="aakar"/>
                <a:ea typeface="aakar"/>
                <a:cs typeface="aakar"/>
              </a:rPr>
              <a:t>. (The Bible, which certainly sold more copies, is not really a single book, but exists in many different translations, versions and publications, and was excluded by Hackett from her statistics.) Substantially better data on book sales than Hackett’s are now available from operations such as Nielsen BookScan, but unfortunately at a price this author cannot afford. I should be very interested to see a plot of sales figures from such a modern source.</a:t>
            </a:r>
            <a:endParaRPr sz="2200">
              <a:solidFill>
                <a:schemeClr val="bg1"/>
              </a:solidFill>
              <a:latin typeface="aakar"/>
              <a:ea typeface="aakar"/>
              <a:cs typeface="aakar"/>
            </a:endParaRPr>
          </a:p>
        </p:txBody>
      </p:sp>
      <p:sp>
        <p:nvSpPr>
          <p:cNvPr id="1297734735" name="" hidden="0"/>
          <p:cNvSpPr txBox="1"/>
          <p:nvPr isPhoto="0" userDrawn="0"/>
        </p:nvSpPr>
        <p:spPr bwMode="auto">
          <a:xfrm flipH="0" flipV="0">
            <a:off x="6760454" y="5974772"/>
            <a:ext cx="5282368" cy="518195"/>
          </a:xfrm>
          <a:prstGeom prst="rect">
            <a:avLst/>
          </a:prstGeom>
          <a:solidFill>
            <a:schemeClr val="accent3">
              <a:lumMod val="50000"/>
              <a:alpha val="77999"/>
            </a:schemeClr>
          </a:solidFill>
        </p:spPr>
        <p:txBody>
          <a:bodyPr vertOverflow="overflow" horzOverflow="clip" vert="horz" wrap="square" lIns="91440" tIns="45720" rIns="91440" bIns="45720" numCol="1" spcCol="0" rtlCol="0" fromWordArt="0" anchor="t" anchorCtr="0" forceAA="0" upright="0" compatLnSpc="0">
            <a:spAutoFit/>
          </a:bodyPr>
          <a:p>
            <a:pPr>
              <a:defRPr/>
            </a:pPr>
            <a:r>
              <a:rPr sz="1400">
                <a:solidFill>
                  <a:schemeClr val="bg1"/>
                </a:solidFill>
                <a:latin typeface="aakar"/>
                <a:ea typeface="aakar"/>
                <a:cs typeface="aakar"/>
              </a:rPr>
              <a:t>P. Hackett, </a:t>
            </a:r>
            <a:r>
              <a:rPr sz="1400" b="0" i="0" u="none">
                <a:solidFill>
                  <a:schemeClr val="bg1"/>
                </a:solidFill>
                <a:latin typeface="aakar"/>
                <a:ea typeface="aakar"/>
                <a:cs typeface="aakar"/>
              </a:rPr>
              <a:t>70 Years of Best Sellers, 1895-1965</a:t>
            </a:r>
            <a:r>
              <a:rPr sz="1400" b="0" i="0" u="none">
                <a:solidFill>
                  <a:schemeClr val="bg1"/>
                </a:solidFill>
                <a:latin typeface="aakar"/>
                <a:ea typeface="aakar"/>
                <a:cs typeface="aakar"/>
              </a:rPr>
              <a:t>. R. R. Bowker Company, New York, NY (1967).  </a:t>
            </a:r>
            <a:endParaRPr sz="1400">
              <a:solidFill>
                <a:schemeClr val="bg1"/>
              </a:solidFill>
              <a:latin typeface="aakar"/>
              <a:ea typeface="aakar"/>
              <a:cs typeface="aakar"/>
            </a:endParaRPr>
          </a:p>
        </p:txBody>
      </p:sp>
      <p:pic>
        <p:nvPicPr>
          <p:cNvPr id="1543594774" name="" hidden="0"/>
          <p:cNvPicPr>
            <a:picLocks noChangeAspect="1"/>
          </p:cNvPicPr>
          <p:nvPr isPhoto="0" userDrawn="0"/>
        </p:nvPicPr>
        <p:blipFill>
          <a:blip r:embed="rId2"/>
          <a:srcRect l="1265" t="23333" r="62458" b="48232"/>
          <a:stretch/>
        </p:blipFill>
        <p:spPr bwMode="auto">
          <a:xfrm flipH="0" flipV="0">
            <a:off x="6847081" y="1551928"/>
            <a:ext cx="4271817" cy="450943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tx1">
            <a:lumMod val="65000"/>
            <a:lumOff val="35000"/>
          </a:schemeClr>
        </a:solidFill>
      </p:bgPr>
    </p:bg>
    <p:spTree>
      <p:nvGrpSpPr>
        <p:cNvPr id="1" name="" hidden="0"/>
        <p:cNvGrpSpPr/>
        <p:nvPr isPhoto="0" userDrawn="0"/>
      </p:nvGrpSpPr>
      <p:grpSpPr bwMode="auto">
        <a:xfrm>
          <a:off x="0" y="0"/>
          <a:ext cx="0" cy="0"/>
          <a:chOff x="0" y="0"/>
          <a:chExt cx="0" cy="0"/>
        </a:xfrm>
      </p:grpSpPr>
      <p:sp>
        <p:nvSpPr>
          <p:cNvPr id="1452786979" name="Заголовок 1" hidden="0"/>
          <p:cNvSpPr>
            <a:spLocks noGrp="1"/>
          </p:cNvSpPr>
          <p:nvPr isPhoto="0" userDrawn="0">
            <p:ph type="title" hasCustomPrompt="0"/>
          </p:nvPr>
        </p:nvSpPr>
        <p:spPr bwMode="auto">
          <a:xfrm flipH="0" flipV="0">
            <a:off x="2113408" y="2770908"/>
            <a:ext cx="8081817" cy="1356590"/>
          </a:xfrm>
          <a:prstGeom prst="rect">
            <a:avLst/>
          </a:prstGeom>
          <a:solidFill>
            <a:schemeClr val="accent2">
              <a:lumMod val="60000"/>
              <a:lumOff val="40000"/>
            </a:schemeClr>
          </a:solidFill>
        </p:spPr>
        <p:txBody>
          <a:bodyPr vertOverflow="overflow" horzOverflow="clip" vert="horz" wrap="square" lIns="91440" tIns="45720" rIns="91440" bIns="45720" numCol="1" spcCol="0" rtlCol="0" fromWordArt="0" anchor="ctr" anchorCtr="0" forceAA="0" upright="0" compatLnSpc="0">
            <a:normAutofit/>
          </a:bodyPr>
          <a:lstStyle/>
          <a:p>
            <a:pPr>
              <a:defRPr/>
            </a:pPr>
            <a:r>
              <a:rPr sz="6000">
                <a:latin typeface="aakar"/>
                <a:ea typeface="aakar"/>
                <a:cs typeface="aakar"/>
              </a:rPr>
              <a:t>Okay, you get the idea</a:t>
            </a:r>
            <a:endParaRPr sz="6000">
              <a:latin typeface="aakar"/>
              <a:ea typeface="aakar"/>
              <a:cs typeface="aak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accent1">
            <a:lumMod val="60000"/>
            <a:lumOff val="40000"/>
          </a:schemeClr>
        </a:solidFill>
      </p:bgPr>
    </p:bg>
    <p:spTree>
      <p:nvGrpSpPr>
        <p:cNvPr id="1" name="" hidden="0"/>
        <p:cNvGrpSpPr/>
        <p:nvPr isPhoto="0" userDrawn="0"/>
      </p:nvGrpSpPr>
      <p:grpSpPr bwMode="auto">
        <a:xfrm>
          <a:off x="0" y="0"/>
          <a:ext cx="0" cy="0"/>
          <a:chOff x="0" y="0"/>
          <a:chExt cx="0" cy="0"/>
        </a:xfrm>
      </p:grpSpPr>
      <p:sp>
        <p:nvSpPr>
          <p:cNvPr id="1559664820" name="Заголовок 1" hidden="0"/>
          <p:cNvSpPr>
            <a:spLocks noGrp="1"/>
          </p:cNvSpPr>
          <p:nvPr isPhoto="0" userDrawn="0">
            <p:ph type="title" hasCustomPrompt="0"/>
          </p:nvPr>
        </p:nvSpPr>
        <p:spPr bwMode="auto">
          <a:xfrm flipH="0" flipV="0">
            <a:off x="838199" y="365124"/>
            <a:ext cx="3180209" cy="1325562"/>
          </a:xfrm>
          <a:prstGeom prst="rect">
            <a:avLst/>
          </a:prstGeom>
          <a:noFill/>
        </p:spPr>
        <p:txBody>
          <a:bodyPr/>
          <a:lstStyle/>
          <a:p>
            <a:pPr>
              <a:defRPr/>
            </a:pPr>
            <a:r>
              <a:rPr>
                <a:solidFill>
                  <a:schemeClr val="tx1"/>
                </a:solidFill>
                <a:latin typeface="aakar"/>
                <a:ea typeface="aakar"/>
                <a:cs typeface="aakar"/>
              </a:rPr>
              <a:t>The Project</a:t>
            </a:r>
            <a:endParaRPr>
              <a:solidFill>
                <a:schemeClr val="tx1"/>
              </a:solidFill>
              <a:latin typeface="aakar"/>
              <a:ea typeface="aakar"/>
              <a:cs typeface="aakar"/>
            </a:endParaRPr>
          </a:p>
        </p:txBody>
      </p:sp>
      <p:sp>
        <p:nvSpPr>
          <p:cNvPr id="1224994380" name="Объект 2" hidden="0"/>
          <p:cNvSpPr>
            <a:spLocks noGrp="1"/>
          </p:cNvSpPr>
          <p:nvPr isPhoto="0" userDrawn="0">
            <p:ph idx="1" hasCustomPrompt="0"/>
          </p:nvPr>
        </p:nvSpPr>
        <p:spPr bwMode="auto">
          <a:xfrm flipH="0" flipV="0">
            <a:off x="838199" y="1825624"/>
            <a:ext cx="10515600" cy="3716192"/>
          </a:xfrm>
          <a:prstGeom prst="rect">
            <a:avLst/>
          </a:prstGeom>
          <a:solidFill>
            <a:schemeClr val="bg1">
              <a:lumMod val="95000"/>
            </a:schemeClr>
          </a:solidFill>
        </p:spPr>
        <p:txBody>
          <a:bodyPr vertOverflow="overflow" horzOverflow="clip" vert="horz" wrap="square" lIns="91440" tIns="45720" rIns="91440" bIns="45720" numCol="1" spcCol="0" rtlCol="0" fromWordArt="0" anchor="t" anchorCtr="0" forceAA="0" upright="0" compatLnSpc="0">
            <a:normAutofit/>
          </a:bodyPr>
          <a:lstStyle/>
          <a:p>
            <a:pPr marL="0" indent="0" algn="l">
              <a:buFont typeface="Arial"/>
              <a:buNone/>
              <a:defRPr/>
            </a:pPr>
            <a:r>
              <a:rPr sz="2800">
                <a:solidFill>
                  <a:schemeClr val="tx1"/>
                </a:solidFill>
                <a:latin typeface="aakar"/>
                <a:ea typeface="aakar"/>
                <a:cs typeface="aakar"/>
              </a:rPr>
              <a:t>The idea for this project is to create a frequency distribution calculator to analyze for Zipf’s law in different translations of text to see how it varies within different languages. Zipf’s law is just seeing the distribution of terms. It was simple really, all I had to do was find an ancient book that is translated in 5 different languages, remember how to code, code a frequency distribution calculator, input the text, parse the text, figure out what a github repo is, receive my results, try to visualize my results somehow, have a couple mental breakdowns, and contemplate my sanity. </a:t>
            </a:r>
            <a:endParaRPr sz="2800">
              <a:solidFill>
                <a:schemeClr val="tx1"/>
              </a:solidFill>
              <a:latin typeface="aakar"/>
              <a:ea typeface="aakar"/>
              <a:cs typeface="aak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bg1">
            <a:lumMod val="65000"/>
          </a:schemeClr>
        </a:solidFill>
      </p:bgPr>
    </p:bg>
    <p:spTree>
      <p:nvGrpSpPr>
        <p:cNvPr id="1" name="" hidden="0"/>
        <p:cNvGrpSpPr/>
        <p:nvPr isPhoto="0" userDrawn="0"/>
      </p:nvGrpSpPr>
      <p:grpSpPr bwMode="auto">
        <a:xfrm>
          <a:off x="0" y="0"/>
          <a:ext cx="0" cy="0"/>
          <a:chOff x="0" y="0"/>
          <a:chExt cx="0" cy="0"/>
        </a:xfrm>
      </p:grpSpPr>
      <p:sp>
        <p:nvSpPr>
          <p:cNvPr id="191790064" name="Заголовок 1" hidden="0"/>
          <p:cNvSpPr>
            <a:spLocks noGrp="1"/>
          </p:cNvSpPr>
          <p:nvPr isPhoto="0" userDrawn="0">
            <p:ph type="title" hasCustomPrompt="0"/>
          </p:nvPr>
        </p:nvSpPr>
        <p:spPr bwMode="auto">
          <a:xfrm flipH="0" flipV="0">
            <a:off x="609599" y="274638"/>
            <a:ext cx="10972800" cy="966497"/>
          </a:xfrm>
        </p:spPr>
        <p:txBody>
          <a:bodyPr/>
          <a:lstStyle/>
          <a:p>
            <a:pPr>
              <a:defRPr/>
            </a:pPr>
            <a:r>
              <a:rPr>
                <a:solidFill>
                  <a:schemeClr val="tx1"/>
                </a:solidFill>
                <a:latin typeface="aakar"/>
                <a:ea typeface="aakar"/>
                <a:cs typeface="aakar"/>
              </a:rPr>
              <a:t>Overview</a:t>
            </a:r>
            <a:endParaRPr>
              <a:solidFill>
                <a:schemeClr val="tx1"/>
              </a:solidFill>
              <a:latin typeface="aakar"/>
              <a:ea typeface="aakar"/>
              <a:cs typeface="aakar"/>
            </a:endParaRPr>
          </a:p>
        </p:txBody>
      </p:sp>
      <p:sp>
        <p:nvSpPr>
          <p:cNvPr id="369807801" name="Объект 2" hidden="0"/>
          <p:cNvSpPr>
            <a:spLocks noGrp="1"/>
          </p:cNvSpPr>
          <p:nvPr isPhoto="0" userDrawn="0">
            <p:ph idx="1" hasCustomPrompt="0"/>
          </p:nvPr>
        </p:nvSpPr>
        <p:spPr bwMode="auto">
          <a:xfrm flipH="0" flipV="0">
            <a:off x="609599" y="1241136"/>
            <a:ext cx="10972800" cy="5310909"/>
          </a:xfrm>
          <a:prstGeom prst="rect">
            <a:avLst/>
          </a:prstGeom>
          <a:solidFill>
            <a:schemeClr val="accent4">
              <a:lumMod val="40000"/>
              <a:lumOff val="60000"/>
            </a:schemeClr>
          </a:solidFill>
        </p:spPr>
        <p:txBody>
          <a:bodyPr vertOverflow="overflow" horzOverflow="clip" vert="horz" wrap="square" lIns="91440" tIns="45720" rIns="91440" bIns="45720" numCol="1" spcCol="0" rtlCol="0" fromWordArt="0" anchor="t" anchorCtr="0" forceAA="0" upright="0" compatLnSpc="0">
            <a:normAutofit/>
          </a:bodyPr>
          <a:lstStyle/>
          <a:p>
            <a:pPr marL="0" indent="0">
              <a:buFont typeface="Arial"/>
              <a:buNone/>
              <a:defRPr/>
            </a:pPr>
            <a:r>
              <a:rPr lang="en-US" sz="1700" b="0" i="0" u="none" strike="noStrike" cap="none" spc="0">
                <a:solidFill>
                  <a:schemeClr val="tx1"/>
                </a:solidFill>
                <a:latin typeface="aakar"/>
                <a:ea typeface="aakar"/>
                <a:cs typeface="aakar"/>
              </a:rPr>
              <a:t>Zipf's law is an equation that demonstrates the frequency distribution of terms. Zipf's law states that a term is inversely proportional to its ranking. This means the second most used term is used half as much as the most frequently used term, the third most frequenlty used term is used a third as many times as the most frequently used term, and the ranking decends in that patern. Zipf's law for distribution is seen everywhere, from the population of cities, the number of academic papers cited, the number of people that die in war, and even in language. the occurrence of Zipf's law in language is a peculiar phenomenon. The goal of this project is to dig deeper into the way Zipf's law plays out in various languages, and to propose a few answers to why it occurrs. In order to analyze for Zipf's law, I made a frequency distribution calculator. The distribution calculator parsed, and tokenized words in order to visualize them on a graph. There was a strong focus on not just how Zipf's law applied in the English language, but in others as well. After finding copies of the same books that had been translated in English, Spanish, Greek, Latin, and French, the calculator was built. Upon further analysis, it was found that Zipf's law holds the same in all of the languages listed above. Zipf's law knows no language boundary when it comes to the distribution of terms. The main finding was that the word "the" was the most commonly used word in all data sets. The second finding was that Zipf's law does not aide in summarizing the contents of a book based on the most commonly used terms. It could be presumed that one could sumarize a book if given the most commonly used words, but, besides the names of characters, little context is provided for the actual contenents of the book. Finally, I researched the reason why Zipf's law occurs everywhere in nature. The reason why Zipf's law is seen in mathematics, language, and conversations with friends is because of Mandelbort's theory of randomness, preferential attachment, critical points, and the principle of least effort. Zipf's law is an incredibly interesting phenomenon that can be seen everywhere, but aside from where and why it happens, the most important question is: Why do we care about Zipf's law? What good does it do for real life implementation.  In order to analyze Zipf’s law of frequency distribution, I had to program a wor</a:t>
            </a:r>
            <a:r>
              <a:rPr sz="1700">
                <a:solidFill>
                  <a:schemeClr val="tx1"/>
                </a:solidFill>
                <a:latin typeface="aakar"/>
                <a:ea typeface="aakar"/>
                <a:cs typeface="aakar"/>
              </a:rPr>
              <a:t>d frequency calculator.</a:t>
            </a:r>
            <a:endParaRPr sz="17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accent3">
            <a:lumMod val="40000"/>
            <a:lumOff val="60000"/>
          </a:schemeClr>
        </a:solidFill>
      </p:bgPr>
    </p:bg>
    <p:spTree>
      <p:nvGrpSpPr>
        <p:cNvPr id="1" name="" hidden="0"/>
        <p:cNvGrpSpPr/>
        <p:nvPr isPhoto="0" userDrawn="0"/>
      </p:nvGrpSpPr>
      <p:grpSpPr bwMode="auto">
        <a:xfrm>
          <a:off x="0" y="0"/>
          <a:ext cx="0" cy="0"/>
          <a:chOff x="0" y="0"/>
          <a:chExt cx="0" cy="0"/>
        </a:xfrm>
      </p:grpSpPr>
      <p:sp>
        <p:nvSpPr>
          <p:cNvPr id="558420490" name="Заголовок 1" hidden="0"/>
          <p:cNvSpPr>
            <a:spLocks noGrp="1"/>
          </p:cNvSpPr>
          <p:nvPr isPhoto="0" userDrawn="0">
            <p:ph type="title" hasCustomPrompt="0"/>
          </p:nvPr>
        </p:nvSpPr>
        <p:spPr bwMode="auto">
          <a:xfrm flipH="0" flipV="0">
            <a:off x="4566818" y="274638"/>
            <a:ext cx="3117272" cy="1143000"/>
          </a:xfrm>
          <a:prstGeom prst="rect">
            <a:avLst/>
          </a:prstGeom>
          <a:solidFill>
            <a:schemeClr val="bg1"/>
          </a:solidFill>
        </p:spPr>
        <p:txBody>
          <a:bodyPr/>
          <a:lstStyle/>
          <a:p>
            <a:pPr algn="ctr">
              <a:defRPr/>
            </a:pPr>
            <a:r>
              <a:rPr sz="4800">
                <a:solidFill>
                  <a:schemeClr val="tx1"/>
                </a:solidFill>
                <a:latin typeface="aakar"/>
                <a:ea typeface="aakar"/>
                <a:cs typeface="aakar"/>
              </a:rPr>
              <a:t>Steps</a:t>
            </a:r>
            <a:endParaRPr sz="4800">
              <a:latin typeface="aakar"/>
              <a:ea typeface="aakar"/>
              <a:cs typeface="aakar"/>
            </a:endParaRPr>
          </a:p>
        </p:txBody>
      </p:sp>
      <p:sp>
        <p:nvSpPr>
          <p:cNvPr id="876316865" name="Объект 2" hidden="0"/>
          <p:cNvSpPr>
            <a:spLocks noGrp="1"/>
          </p:cNvSpPr>
          <p:nvPr isPhoto="0" userDrawn="0">
            <p:ph idx="1" hasCustomPrompt="0"/>
          </p:nvPr>
        </p:nvSpPr>
        <p:spPr bwMode="auto">
          <a:xfrm flipH="0" flipV="0">
            <a:off x="609599" y="2020454"/>
            <a:ext cx="10972800" cy="4105708"/>
          </a:xfrm>
          <a:prstGeom prst="rect">
            <a:avLst/>
          </a:prstGeom>
          <a:solidFill>
            <a:schemeClr val="bg1"/>
          </a:solidFill>
          <a:ln w="28575">
            <a:noFill/>
            <a:prstDash val="solid"/>
          </a:ln>
        </p:spPr>
        <p:txBody>
          <a:bodyPr/>
          <a:lstStyle/>
          <a:p>
            <a:pPr marL="438079" indent="-438079">
              <a:buFont typeface="Arial"/>
              <a:buAutoNum type="arabicPeriod"/>
              <a:defRPr/>
            </a:pPr>
            <a:r>
              <a:rPr lang="en-US" sz="3200" b="0" i="0" u="none" strike="noStrike" cap="none" spc="0">
                <a:solidFill>
                  <a:schemeClr val="tx1"/>
                </a:solidFill>
                <a:latin typeface="aakar"/>
                <a:ea typeface="aakar"/>
                <a:cs typeface="aakar"/>
              </a:rPr>
              <a:t>Create a frequency distribution calculator</a:t>
            </a:r>
            <a:endParaRPr sz="3200">
              <a:solidFill>
                <a:schemeClr val="tx1"/>
              </a:solidFill>
              <a:latin typeface="aakar"/>
              <a:ea typeface="aakar"/>
              <a:cs typeface="aakar"/>
            </a:endParaRPr>
          </a:p>
          <a:p>
            <a:pPr marL="438079" indent="-438079">
              <a:buFont typeface="Arial"/>
              <a:buAutoNum type="arabicPeriod"/>
              <a:defRPr/>
            </a:pPr>
            <a:r>
              <a:rPr lang="en-US" sz="3200" b="0" i="0" u="none" strike="noStrike" cap="none" spc="0">
                <a:solidFill>
                  <a:schemeClr val="tx1"/>
                </a:solidFill>
                <a:latin typeface="aakar"/>
                <a:ea typeface="aakar"/>
                <a:cs typeface="aakar"/>
              </a:rPr>
              <a:t>Find Text</a:t>
            </a:r>
            <a:endParaRPr sz="3200">
              <a:solidFill>
                <a:schemeClr val="tx1"/>
              </a:solidFill>
              <a:latin typeface="aakar"/>
              <a:ea typeface="aakar"/>
              <a:cs typeface="aakar"/>
            </a:endParaRPr>
          </a:p>
          <a:p>
            <a:pPr marL="438079" indent="-438079">
              <a:buFont typeface="Arial"/>
              <a:buAutoNum type="arabicPeriod"/>
              <a:defRPr/>
            </a:pPr>
            <a:r>
              <a:rPr lang="en-US" sz="3200" b="0" i="0" u="none" strike="noStrike" cap="none" spc="0">
                <a:solidFill>
                  <a:schemeClr val="tx1"/>
                </a:solidFill>
                <a:latin typeface="aakar"/>
                <a:ea typeface="aakar"/>
                <a:cs typeface="aakar"/>
              </a:rPr>
              <a:t>Parse Text</a:t>
            </a:r>
            <a:endParaRPr sz="3200">
              <a:solidFill>
                <a:schemeClr val="tx1"/>
              </a:solidFill>
              <a:latin typeface="aakar"/>
              <a:ea typeface="aakar"/>
              <a:cs typeface="aakar"/>
            </a:endParaRPr>
          </a:p>
          <a:p>
            <a:pPr marL="438079" indent="-438079">
              <a:buFont typeface="Arial"/>
              <a:buAutoNum type="arabicPeriod"/>
              <a:defRPr/>
            </a:pPr>
            <a:r>
              <a:rPr lang="en-US" sz="3200" b="0" i="0" u="none" strike="noStrike" cap="none" spc="0">
                <a:solidFill>
                  <a:schemeClr val="tx1"/>
                </a:solidFill>
                <a:latin typeface="aakar"/>
                <a:ea typeface="aakar"/>
                <a:cs typeface="aakar"/>
              </a:rPr>
              <a:t>Run frequency analysis</a:t>
            </a:r>
            <a:endParaRPr lang="en-US" sz="3200" b="0" i="0" u="none" strike="noStrike" cap="none" spc="0">
              <a:solidFill>
                <a:schemeClr val="tx1"/>
              </a:solidFill>
              <a:latin typeface="aakar"/>
              <a:ea typeface="aakar"/>
              <a:cs typeface="aakar"/>
            </a:endParaRPr>
          </a:p>
          <a:p>
            <a:pPr marL="438079" indent="-438079">
              <a:buFont typeface="Arial"/>
              <a:buAutoNum type="arabicPeriod"/>
              <a:defRPr/>
            </a:pPr>
            <a:r>
              <a:rPr lang="en-US" sz="3200" b="0" i="0" u="none" strike="noStrike" cap="none" spc="0">
                <a:solidFill>
                  <a:schemeClr val="tx1"/>
                </a:solidFill>
                <a:latin typeface="aakar"/>
                <a:ea typeface="aakar"/>
                <a:cs typeface="aakar"/>
              </a:rPr>
              <a:t>Visualize results</a:t>
            </a:r>
            <a:endParaRPr lang="en-US" sz="3200" b="0" i="0" u="none" strike="noStrike" cap="none" spc="0">
              <a:solidFill>
                <a:schemeClr val="tx1"/>
              </a:solidFill>
              <a:latin typeface="aakar"/>
              <a:ea typeface="aakar"/>
              <a:cs typeface="aakar"/>
            </a:endParaRPr>
          </a:p>
          <a:p>
            <a:pPr marL="438079" indent="-438079">
              <a:buFont typeface="Arial"/>
              <a:buAutoNum type="arabicPeriod"/>
              <a:defRPr/>
            </a:pPr>
            <a:r>
              <a:rPr lang="en-US" sz="3200" b="0" i="0" u="none" strike="noStrike" cap="none" spc="0">
                <a:solidFill>
                  <a:schemeClr val="tx1"/>
                </a:solidFill>
                <a:latin typeface="aakar"/>
                <a:ea typeface="aakar"/>
                <a:cs typeface="aakar"/>
              </a:rPr>
              <a:t>Write a paper</a:t>
            </a:r>
            <a:endParaRPr lang="en-US" sz="3200" b="0" i="0" u="none" strike="noStrike" cap="none" spc="0">
              <a:solidFill>
                <a:schemeClr val="tx1"/>
              </a:solidFill>
              <a:latin typeface="aakar"/>
              <a:ea typeface="aakar"/>
              <a:cs typeface="aakar"/>
            </a:endParaRPr>
          </a:p>
          <a:p>
            <a:pPr marL="438079" indent="-438079">
              <a:buFont typeface="Arial"/>
              <a:buAutoNum type="arabicPeriod"/>
              <a:defRPr/>
            </a:pPr>
            <a:r>
              <a:rPr lang="en-US" sz="3200" b="0" i="0" u="none" strike="noStrike" cap="none" spc="0">
                <a:solidFill>
                  <a:schemeClr val="tx1"/>
                </a:solidFill>
                <a:latin typeface="aakar"/>
                <a:ea typeface="aakar"/>
                <a:cs typeface="aakar"/>
              </a:rPr>
              <a:t>Create a presentation </a:t>
            </a:r>
            <a:endParaRPr sz="3200">
              <a:solidFill>
                <a:schemeClr val="tx1"/>
              </a:solidFill>
              <a:latin typeface="aakar"/>
              <a:ea typeface="aakar"/>
              <a:cs typeface="aak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50468826" name="Заголовок 1" hidden="0"/>
          <p:cNvSpPr>
            <a:spLocks noGrp="1"/>
          </p:cNvSpPr>
          <p:nvPr isPhoto="0" userDrawn="0">
            <p:ph type="title" hasCustomPrompt="0"/>
          </p:nvPr>
        </p:nvSpPr>
        <p:spPr bwMode="auto">
          <a:xfrm flipH="0" flipV="0">
            <a:off x="1200159" y="274638"/>
            <a:ext cx="9869520" cy="1143000"/>
          </a:xfrm>
          <a:prstGeom prst="rect">
            <a:avLst/>
          </a:prstGeom>
          <a:solidFill>
            <a:schemeClr val="accent3">
              <a:lumMod val="60000"/>
              <a:lumOff val="40000"/>
            </a:schemeClr>
          </a:solidFill>
        </p:spPr>
        <p:txBody>
          <a:bodyPr vertOverflow="overflow" horzOverflow="clip" vert="horz" wrap="square" lIns="91440" tIns="45720" rIns="91440" bIns="45720" numCol="1" spcCol="0" rtlCol="0" fromWordArt="0" anchor="ctr" anchorCtr="0" forceAA="0" upright="0" compatLnSpc="0">
            <a:normAutofit/>
          </a:bodyPr>
          <a:lstStyle/>
          <a:p>
            <a:pPr>
              <a:defRPr/>
            </a:pPr>
            <a:r>
              <a:rPr/>
              <a:t>Visualization of Zipf’s Law</a:t>
            </a:r>
            <a:endParaRPr>
              <a:ln>
                <a:noFill/>
              </a:ln>
              <a:gradFill>
                <a:gsLst>
                  <a:gs pos="0">
                    <a:schemeClr val="accent5">
                      <a:lumMod val="60000"/>
                      <a:lumOff val="40000"/>
                    </a:schemeClr>
                  </a:gs>
                  <a:gs pos="100000">
                    <a:schemeClr val="accent4"/>
                  </a:gs>
                </a:gsLst>
                <a:lin ang="5400000" scaled="1"/>
              </a:gradFill>
            </a:endParaRPr>
          </a:p>
        </p:txBody>
      </p:sp>
      <p:sp>
        <p:nvSpPr>
          <p:cNvPr id="1389789090" name="Объект 2" hidden="0"/>
          <p:cNvSpPr>
            <a:spLocks noGrp="1"/>
          </p:cNvSpPr>
          <p:nvPr isPhoto="0" userDrawn="0">
            <p:ph idx="1" hasCustomPrompt="0"/>
          </p:nvPr>
        </p:nvSpPr>
        <p:spPr bwMode="auto">
          <a:xfrm flipH="0" flipV="0">
            <a:off x="609599" y="5593403"/>
            <a:ext cx="11132080" cy="897546"/>
          </a:xfrm>
          <a:prstGeom prst="rect">
            <a:avLst/>
          </a:prstGeom>
          <a:solidFill>
            <a:schemeClr val="accent3">
              <a:lumMod val="60000"/>
              <a:lumOff val="40000"/>
            </a:schemeClr>
          </a:solidFill>
        </p:spPr>
        <p:txBody>
          <a:bodyPr vertOverflow="overflow" horzOverflow="clip" vert="horz" wrap="square" lIns="91440" tIns="45720" rIns="91440" bIns="45720" numCol="1" spcCol="0" rtlCol="0" fromWordArt="0" anchor="t" anchorCtr="0" forceAA="0" upright="0" compatLnSpc="0">
            <a:normAutofit fontScale="60000" lnSpcReduction="8000"/>
          </a:bodyPr>
          <a:lstStyle/>
          <a:p>
            <a:pPr marL="0" indent="0">
              <a:buFont typeface="Arial"/>
              <a:buNone/>
              <a:defRPr/>
            </a:pPr>
            <a:r>
              <a:rPr lang="en-US" sz="3200" b="0" i="0" u="none" strike="noStrike" cap="none" spc="0">
                <a:solidFill>
                  <a:schemeClr val="tx1">
                    <a:lumMod val="75000"/>
                    <a:lumOff val="25000"/>
                  </a:schemeClr>
                </a:solidFill>
                <a:latin typeface="Arial"/>
                <a:ea typeface="Arial"/>
                <a:cs typeface="Arial"/>
              </a:rPr>
              <a:t>The second most used term is used half as much as the most frequently used term, the third most frequently used term is used a third as many times as the most frequently used term, and the ranking descends in that pattern.</a:t>
            </a:r>
            <a:endParaRPr/>
          </a:p>
        </p:txBody>
      </p:sp>
      <p:pic>
        <p:nvPicPr>
          <p:cNvPr id="257491614" name="" hidden="0"/>
          <p:cNvPicPr>
            <a:picLocks noChangeAspect="1"/>
          </p:cNvPicPr>
          <p:nvPr isPhoto="0" userDrawn="0"/>
        </p:nvPicPr>
        <p:blipFill>
          <a:blip r:embed="rId2"/>
          <a:stretch/>
        </p:blipFill>
        <p:spPr bwMode="auto">
          <a:xfrm flipH="0" flipV="0">
            <a:off x="2743407" y="1417638"/>
            <a:ext cx="6464840" cy="3897918"/>
          </a:xfrm>
          <a:prstGeom prst="rect">
            <a:avLst/>
          </a:prstGeom>
        </p:spPr>
      </p:pic>
      <p:sp>
        <p:nvSpPr>
          <p:cNvPr id="541070100" name="" hidden="0"/>
          <p:cNvSpPr txBox="1"/>
          <p:nvPr isPhoto="0" userDrawn="0"/>
        </p:nvSpPr>
        <p:spPr bwMode="auto">
          <a:xfrm flipH="0" flipV="0">
            <a:off x="5394428" y="3246120"/>
            <a:ext cx="1403177" cy="365795"/>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lgn="l">
              <a:defRPr/>
            </a:pPr>
            <a:r>
              <a:rPr/>
              <a:t>the odyssey</a:t>
            </a:r>
            <a:endParaRPr/>
          </a:p>
        </p:txBody>
      </p:sp>
      <p:sp>
        <p:nvSpPr>
          <p:cNvPr id="1278532327" name="" hidden="0"/>
          <p:cNvSpPr txBox="1"/>
          <p:nvPr isPhoto="0" userDrawn="0"/>
        </p:nvSpPr>
        <p:spPr bwMode="auto">
          <a:xfrm flipH="0" flipV="0">
            <a:off x="5394428" y="3246120"/>
            <a:ext cx="1403177" cy="365795"/>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lgn="l">
              <a:defRPr/>
            </a:pPr>
            <a:r>
              <a:rPr/>
              <a:t>the odyssey</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035528286" name="Заголовок 1" hidden="0"/>
          <p:cNvSpPr>
            <a:spLocks noGrp="1"/>
          </p:cNvSpPr>
          <p:nvPr isPhoto="0" userDrawn="0">
            <p:ph type="title" hasCustomPrompt="0"/>
          </p:nvPr>
        </p:nvSpPr>
        <p:spPr bwMode="auto">
          <a:xfrm flipH="0" flipV="0">
            <a:off x="609599" y="274638"/>
            <a:ext cx="3177900" cy="1143000"/>
          </a:xfrm>
          <a:prstGeom prst="rect">
            <a:avLst/>
          </a:prstGeom>
          <a:solidFill>
            <a:schemeClr val="accent3">
              <a:lumMod val="50000"/>
            </a:schemeClr>
          </a:solidFill>
        </p:spPr>
        <p:txBody>
          <a:bodyPr vertOverflow="overflow" horzOverflow="clip" vert="horz" wrap="square" lIns="91440" tIns="45720" rIns="91440" bIns="45720" numCol="1" spcCol="0" rtlCol="0" fromWordArt="0" anchor="ctr" anchorCtr="0" forceAA="0" upright="0" compatLnSpc="0">
            <a:normAutofit/>
          </a:bodyPr>
          <a:lstStyle/>
          <a:p>
            <a:pPr>
              <a:defRPr/>
            </a:pPr>
            <a:r>
              <a:rPr sz="4000">
                <a:solidFill>
                  <a:schemeClr val="bg1"/>
                </a:solidFill>
                <a:latin typeface="aakar"/>
                <a:ea typeface="aakar"/>
                <a:cs typeface="aakar"/>
              </a:rPr>
              <a:t>The Data set</a:t>
            </a:r>
            <a:endParaRPr sz="4000">
              <a:solidFill>
                <a:schemeClr val="bg1"/>
              </a:solidFill>
              <a:latin typeface="aakar"/>
              <a:ea typeface="aakar"/>
              <a:cs typeface="aakar"/>
            </a:endParaRPr>
          </a:p>
        </p:txBody>
      </p:sp>
      <p:sp>
        <p:nvSpPr>
          <p:cNvPr id="976787522" name="Объект 2" hidden="0"/>
          <p:cNvSpPr>
            <a:spLocks noGrp="1"/>
          </p:cNvSpPr>
          <p:nvPr isPhoto="0" userDrawn="0">
            <p:ph idx="1" hasCustomPrompt="0"/>
          </p:nvPr>
        </p:nvSpPr>
        <p:spPr bwMode="auto">
          <a:xfrm flipH="0" flipV="0">
            <a:off x="5605908" y="1183408"/>
            <a:ext cx="5976490" cy="4942754"/>
          </a:xfrm>
          <a:prstGeom prst="rect">
            <a:avLst/>
          </a:prstGeom>
          <a:solidFill>
            <a:schemeClr val="accent3">
              <a:lumMod val="50000"/>
            </a:schemeClr>
          </a:solidFill>
        </p:spPr>
        <p:txBody>
          <a:bodyPr vertOverflow="overflow" horzOverflow="clip" vert="horz" wrap="square" lIns="91440" tIns="45720" rIns="91440" bIns="45720" numCol="1" spcCol="0" rtlCol="0" fromWordArt="0" anchor="t" anchorCtr="0" forceAA="0" upright="0" compatLnSpc="0">
            <a:normAutofit fontScale="95000" lnSpcReduction="1000"/>
          </a:bodyPr>
          <a:lstStyle/>
          <a:p>
            <a:pPr marL="0" indent="0">
              <a:buFont typeface="Arial"/>
              <a:buNone/>
              <a:defRPr/>
            </a:pPr>
            <a:r>
              <a:rPr sz="2600">
                <a:solidFill>
                  <a:schemeClr val="bg1"/>
                </a:solidFill>
                <a:latin typeface="aakar"/>
                <a:ea typeface="aakar"/>
                <a:cs typeface="aakar"/>
              </a:rPr>
              <a:t>I would like to thank my saving grace, the project Gutenberg library. These angels had open source, and un-copyrighted text that can be used by anyone. The only books they have though, are rather old, but that would not be a problem. I just had to find a book that had copies in multiple languages. The Odyssey and The Iliad boasted the most impressive translations of text. I was able to acquire the sequel in English, Spanish, French, Latin, and Greek. This was a good data set to work with. Thanks Homer, love ya.</a:t>
            </a:r>
            <a:endParaRPr sz="2600">
              <a:solidFill>
                <a:schemeClr val="bg1"/>
              </a:solidFill>
              <a:latin typeface="aakar"/>
              <a:ea typeface="aakar"/>
              <a:cs typeface="aakar"/>
            </a:endParaRPr>
          </a:p>
        </p:txBody>
      </p:sp>
      <p:pic>
        <p:nvPicPr>
          <p:cNvPr id="1723231357" name="" hidden="0"/>
          <p:cNvPicPr>
            <a:picLocks noChangeAspect="1"/>
          </p:cNvPicPr>
          <p:nvPr isPhoto="0" userDrawn="0"/>
        </p:nvPicPr>
        <p:blipFill>
          <a:blip r:embed="rId2"/>
          <a:stretch/>
        </p:blipFill>
        <p:spPr bwMode="auto">
          <a:xfrm flipH="0" flipV="0">
            <a:off x="909204" y="1994782"/>
            <a:ext cx="3599886" cy="3999873"/>
          </a:xfrm>
          <a:prstGeom prst="rect">
            <a:avLst/>
          </a:prstGeom>
        </p:spPr>
      </p:pic>
      <p:sp>
        <p:nvSpPr>
          <p:cNvPr id="1321138212" name="" hidden="0"/>
          <p:cNvSpPr/>
          <p:nvPr isPhoto="0" userDrawn="0"/>
        </p:nvSpPr>
        <p:spPr bwMode="auto">
          <a:xfrm flipH="0" flipV="0">
            <a:off x="3989545" y="4473863"/>
            <a:ext cx="721590" cy="865909"/>
          </a:xfrm>
          <a:prstGeom prst="heart">
            <a:avLst/>
          </a:prstGeom>
          <a:solidFill>
            <a:schemeClr val="accent6">
              <a:lumMod val="20000"/>
              <a:lumOff val="80000"/>
            </a:schemeClr>
          </a:solidFill>
          <a:ln w="25400" cap="flat" cmpd="sng" algn="ctr">
            <a:solidFill>
              <a:schemeClr val="bg2">
                <a:lumMod val="25098"/>
              </a:schemeClr>
            </a:solidFill>
            <a:prstDash val="solid"/>
          </a:ln>
        </p:spPr>
        <p:style>
          <a:lnRef idx="2">
            <a:schemeClr val="accent1">
              <a:shade val="50000"/>
            </a:schemeClr>
          </a:lnRef>
          <a:fillRef idx="1">
            <a:schemeClr val="accent1"/>
          </a:fillRef>
          <a:effectRef idx="0">
            <a:schemeClr val="accent1"/>
          </a:effectRef>
          <a:fontRef idx="minor">
            <a:schemeClr val="lt1"/>
          </a:fontRef>
        </p:style>
      </p:sp>
      <p:sp>
        <p:nvSpPr>
          <p:cNvPr id="1137553879" name="" hidden="0"/>
          <p:cNvSpPr/>
          <p:nvPr isPhoto="0" userDrawn="0"/>
        </p:nvSpPr>
        <p:spPr bwMode="auto">
          <a:xfrm flipH="0" flipV="0">
            <a:off x="554772" y="3405908"/>
            <a:ext cx="808181" cy="606136"/>
          </a:xfrm>
          <a:prstGeom prst="heart">
            <a:avLst/>
          </a:prstGeom>
          <a:solidFill>
            <a:schemeClr val="accent6">
              <a:lumMod val="40000"/>
              <a:lumOff val="60000"/>
            </a:schemeClr>
          </a:solidFill>
          <a:ln w="25400" cap="flat" cmpd="sng" algn="ctr">
            <a:solidFill>
              <a:schemeClr val="tx1">
                <a:lumMod val="74901"/>
                <a:lumOff val="25099"/>
              </a:schemeClr>
            </a:solidFill>
            <a:prstDash val="solid"/>
          </a:ln>
        </p:spPr>
        <p:style>
          <a:lnRef idx="2">
            <a:schemeClr val="accent1">
              <a:shade val="50000"/>
            </a:schemeClr>
          </a:lnRef>
          <a:fillRef idx="1">
            <a:schemeClr val="accent1"/>
          </a:fillRef>
          <a:effectRef idx="0">
            <a:schemeClr val="accent1"/>
          </a:effectRef>
          <a:fontRef idx="minor">
            <a:schemeClr val="lt1"/>
          </a:fontRef>
        </p:style>
      </p:sp>
      <p:sp>
        <p:nvSpPr>
          <p:cNvPr id="345420851" name="" hidden="0"/>
          <p:cNvSpPr/>
          <p:nvPr isPhoto="0" userDrawn="0"/>
        </p:nvSpPr>
        <p:spPr bwMode="auto">
          <a:xfrm rot="1249242" flipH="0" flipV="0">
            <a:off x="4104999" y="2222499"/>
            <a:ext cx="721590" cy="837045"/>
          </a:xfrm>
          <a:prstGeom prst="heart">
            <a:avLst/>
          </a:prstGeom>
          <a:solidFill>
            <a:schemeClr val="accent6">
              <a:lumMod val="40000"/>
              <a:lumOff val="60000"/>
            </a:schemeClr>
          </a:solidFill>
          <a:ln w="25400" cap="flat" cmpd="sng" algn="ctr">
            <a:solidFill>
              <a:schemeClr val="tx1">
                <a:lumMod val="65098"/>
                <a:lumOff val="34902"/>
              </a:schemeClr>
            </a:solidFill>
            <a:prstDash val="solid"/>
          </a:ln>
        </p:spPr>
        <p:style>
          <a:lnRef idx="2">
            <a:schemeClr val="accent1">
              <a:shade val="50000"/>
            </a:schemeClr>
          </a:lnRef>
          <a:fillRef idx="1">
            <a:schemeClr val="accent1"/>
          </a:fillRef>
          <a:effectRef idx="0">
            <a:schemeClr val="accent1"/>
          </a:effectRef>
          <a:fontRef idx="minor">
            <a:schemeClr val="lt1"/>
          </a:fontRef>
        </p:style>
      </p:sp>
      <p:sp>
        <p:nvSpPr>
          <p:cNvPr id="1350459662" name="" hidden="0"/>
          <p:cNvSpPr/>
          <p:nvPr isPhoto="0" userDrawn="0"/>
        </p:nvSpPr>
        <p:spPr bwMode="auto">
          <a:xfrm rot="6920768" flipH="0" flipV="0">
            <a:off x="1007098" y="5617958"/>
            <a:ext cx="815798" cy="634999"/>
          </a:xfrm>
          <a:prstGeom prst="heart">
            <a:avLst/>
          </a:prstGeom>
          <a:solidFill>
            <a:schemeClr val="accent6">
              <a:lumMod val="40000"/>
              <a:lumOff val="60000"/>
            </a:schemeClr>
          </a:solidFill>
          <a:ln w="25400" cap="flat" cmpd="sng" algn="ctr">
            <a:solidFill>
              <a:schemeClr val="bg2">
                <a:lumMod val="25098"/>
              </a:schemeClr>
            </a:solidFill>
            <a:prstDash val="solid"/>
          </a:ln>
        </p:spPr>
        <p:style>
          <a:lnRef idx="2">
            <a:schemeClr val="accent1">
              <a:shade val="50000"/>
            </a:schemeClr>
          </a:lnRef>
          <a:fillRef idx="1">
            <a:schemeClr val="accent1"/>
          </a:fillRef>
          <a:effectRef idx="0">
            <a:schemeClr val="accent1"/>
          </a:effectRef>
          <a:fontRef idx="minor">
            <a:schemeClr val="lt1"/>
          </a:fontRef>
        </p:style>
      </p:sp>
      <p:sp>
        <p:nvSpPr>
          <p:cNvPr id="1135810574" name="" hidden="0"/>
          <p:cNvSpPr/>
          <p:nvPr isPhoto="0" userDrawn="0"/>
        </p:nvSpPr>
        <p:spPr bwMode="auto">
          <a:xfrm flipH="0" flipV="0">
            <a:off x="4422499" y="3232726"/>
            <a:ext cx="317499" cy="259772"/>
          </a:xfrm>
          <a:prstGeom prst="heart">
            <a:avLst/>
          </a:prstGeom>
          <a:solidFill>
            <a:schemeClr val="accent6">
              <a:lumMod val="40000"/>
              <a:lumOff val="60000"/>
            </a:schemeClr>
          </a:solidFill>
          <a:ln w="25400" cap="flat" cmpd="sng" algn="ctr">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sp>
      <p:sp>
        <p:nvSpPr>
          <p:cNvPr id="901287500" name="" hidden="0"/>
          <p:cNvSpPr/>
          <p:nvPr isPhoto="0" userDrawn="0"/>
        </p:nvSpPr>
        <p:spPr bwMode="auto">
          <a:xfrm flipH="0" flipV="0">
            <a:off x="1218636" y="4127499"/>
            <a:ext cx="404090" cy="432954"/>
          </a:xfrm>
          <a:prstGeom prst="heart">
            <a:avLst/>
          </a:prstGeom>
          <a:solidFill>
            <a:schemeClr val="accent6">
              <a:lumMod val="20000"/>
              <a:lumOff val="80000"/>
            </a:schemeClr>
          </a:solidFill>
          <a:ln w="25400" cap="flat" cmpd="sng" algn="ctr">
            <a:solidFill>
              <a:schemeClr val="tx1">
                <a:lumMod val="65098"/>
                <a:lumOff val="34902"/>
              </a:schemeClr>
            </a:solidFill>
            <a:prstDash val="solid"/>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accent1">
            <a:lumMod val="20000"/>
            <a:lumOff val="80000"/>
          </a:schemeClr>
        </a:solidFill>
      </p:bgPr>
    </p:bg>
    <p:spTree>
      <p:nvGrpSpPr>
        <p:cNvPr id="1" name="" hidden="0"/>
        <p:cNvGrpSpPr/>
        <p:nvPr isPhoto="0" userDrawn="0"/>
      </p:nvGrpSpPr>
      <p:grpSpPr bwMode="auto">
        <a:xfrm>
          <a:off x="0" y="0"/>
          <a:ext cx="0" cy="0"/>
          <a:chOff x="0" y="0"/>
          <a:chExt cx="0" cy="0"/>
        </a:xfrm>
      </p:grpSpPr>
      <p:pic>
        <p:nvPicPr>
          <p:cNvPr id="319062284" name="" hidden="0"/>
          <p:cNvPicPr>
            <a:picLocks noChangeAspect="1"/>
          </p:cNvPicPr>
          <p:nvPr isPhoto="0" userDrawn="0">
            <p:ph idx="1" hasCustomPrompt="0"/>
          </p:nvPr>
        </p:nvPicPr>
        <p:blipFill>
          <a:blip r:embed="rId2"/>
          <a:stretch/>
        </p:blipFill>
        <p:spPr bwMode="auto">
          <a:xfrm rot="0" flipH="0" flipV="0">
            <a:off x="-7627" y="192457"/>
            <a:ext cx="4026036" cy="6393706"/>
          </a:xfrm>
          <a:prstGeom prst="rect">
            <a:avLst/>
          </a:prstGeom>
        </p:spPr>
      </p:pic>
      <p:pic>
        <p:nvPicPr>
          <p:cNvPr id="1463412493" name="" hidden="0"/>
          <p:cNvPicPr>
            <a:picLocks noChangeAspect="1"/>
          </p:cNvPicPr>
          <p:nvPr isPhoto="0" userDrawn="0"/>
        </p:nvPicPr>
        <p:blipFill>
          <a:blip r:embed="rId3"/>
          <a:stretch/>
        </p:blipFill>
        <p:spPr bwMode="auto">
          <a:xfrm flipH="0" flipV="0">
            <a:off x="5800361" y="168849"/>
            <a:ext cx="4163955" cy="6440922"/>
          </a:xfrm>
          <a:prstGeom prst="rect">
            <a:avLst/>
          </a:prstGeom>
        </p:spPr>
      </p:pic>
      <p:pic>
        <p:nvPicPr>
          <p:cNvPr id="2019282552" name="" hidden="0"/>
          <p:cNvPicPr>
            <a:picLocks noChangeAspect="1"/>
          </p:cNvPicPr>
          <p:nvPr isPhoto="0" userDrawn="0"/>
        </p:nvPicPr>
        <p:blipFill>
          <a:blip r:embed="rId4"/>
          <a:stretch/>
        </p:blipFill>
        <p:spPr bwMode="auto">
          <a:xfrm flipH="0" flipV="0">
            <a:off x="9067797" y="1022492"/>
            <a:ext cx="3185692" cy="6325468"/>
          </a:xfrm>
          <a:prstGeom prst="rect">
            <a:avLst/>
          </a:prstGeom>
        </p:spPr>
      </p:pic>
      <p:pic>
        <p:nvPicPr>
          <p:cNvPr id="5731166" name="" hidden="0"/>
          <p:cNvPicPr>
            <a:picLocks noChangeAspect="1"/>
          </p:cNvPicPr>
          <p:nvPr isPhoto="0" userDrawn="0"/>
        </p:nvPicPr>
        <p:blipFill>
          <a:blip r:embed="rId5"/>
          <a:stretch/>
        </p:blipFill>
        <p:spPr bwMode="auto">
          <a:xfrm flipH="0" flipV="0">
            <a:off x="2890566" y="1183408"/>
            <a:ext cx="3540244" cy="6003636"/>
          </a:xfrm>
          <a:prstGeom prst="rect">
            <a:avLst/>
          </a:prstGeom>
        </p:spPr>
      </p:pic>
      <p:sp>
        <p:nvSpPr>
          <p:cNvPr id="748019881" name="" hidden="0"/>
          <p:cNvSpPr txBox="1"/>
          <p:nvPr isPhoto="0" userDrawn="0"/>
        </p:nvSpPr>
        <p:spPr bwMode="auto">
          <a:xfrm flipH="0" flipV="0">
            <a:off x="3874090" y="202044"/>
            <a:ext cx="2164844" cy="640115"/>
          </a:xfrm>
          <a:prstGeom prst="rect">
            <a:avLst/>
          </a:prstGeom>
          <a:solidFill>
            <a:schemeClr val="bg1"/>
          </a:solidFill>
          <a:ln w="12699">
            <a:solidFill>
              <a:schemeClr val="tx1"/>
            </a:solidFill>
            <a:prstDash val="solid"/>
          </a:ln>
        </p:spPr>
        <p:txBody>
          <a:bodyPr vertOverflow="overflow" horzOverflow="clip" vert="horz" wrap="square" lIns="91440" tIns="45720" rIns="91440" bIns="45720" numCol="1" spcCol="0" rtlCol="0" fromWordArt="0" anchor="t" anchorCtr="0" forceAA="0" upright="0" compatLnSpc="0">
            <a:spAutoFit/>
          </a:bodyPr>
          <a:p>
            <a:pPr>
              <a:defRPr/>
            </a:pPr>
            <a:r>
              <a:rPr sz="3600">
                <a:latin typeface="aakar"/>
                <a:ea typeface="aakar"/>
                <a:cs typeface="aakar"/>
              </a:rPr>
              <a:t>Find Text</a:t>
            </a:r>
            <a:endParaRPr sz="3600">
              <a:latin typeface="aakar"/>
              <a:ea typeface="aakar"/>
              <a:cs typeface="aak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tx1">
            <a:alpha val="99999"/>
          </a:schemeClr>
        </a:solidFill>
      </p:bgPr>
    </p:bg>
    <p:spTree>
      <p:nvGrpSpPr>
        <p:cNvPr id="1" name="" hidden="0"/>
        <p:cNvGrpSpPr/>
        <p:nvPr isPhoto="0" userDrawn="0"/>
      </p:nvGrpSpPr>
      <p:grpSpPr bwMode="auto">
        <a:xfrm>
          <a:off x="0" y="0"/>
          <a:ext cx="0" cy="0"/>
          <a:chOff x="0" y="0"/>
          <a:chExt cx="0" cy="0"/>
        </a:xfrm>
      </p:grpSpPr>
      <p:sp>
        <p:nvSpPr>
          <p:cNvPr id="850886625" name="Заголовок 1" hidden="0"/>
          <p:cNvSpPr>
            <a:spLocks noGrp="1"/>
          </p:cNvSpPr>
          <p:nvPr isPhoto="0" userDrawn="0">
            <p:ph type="title" hasCustomPrompt="0"/>
          </p:nvPr>
        </p:nvSpPr>
        <p:spPr bwMode="auto">
          <a:xfrm flipH="0" flipV="0">
            <a:off x="838199" y="307397"/>
            <a:ext cx="10515600" cy="731692"/>
          </a:xfrm>
          <a:prstGeom prst="rect">
            <a:avLst/>
          </a:prstGeom>
          <a:solidFill>
            <a:srgbClr val="341336"/>
          </a:solidFill>
        </p:spPr>
        <p:txBody>
          <a:bodyPr/>
          <a:lstStyle/>
          <a:p>
            <a:pPr algn="ctr">
              <a:defRPr/>
            </a:pPr>
            <a:r>
              <a:rPr>
                <a:solidFill>
                  <a:schemeClr val="bg1"/>
                </a:solidFill>
                <a:latin typeface="aakar"/>
                <a:ea typeface="aakar"/>
                <a:cs typeface="aakar"/>
              </a:rPr>
              <a:t>Create a Frequency Distribution Calculator</a:t>
            </a:r>
            <a:endParaRPr>
              <a:solidFill>
                <a:schemeClr val="bg1"/>
              </a:solidFill>
              <a:latin typeface="aakar"/>
              <a:ea typeface="aakar"/>
              <a:cs typeface="aakar"/>
            </a:endParaRPr>
          </a:p>
        </p:txBody>
      </p:sp>
      <p:sp>
        <p:nvSpPr>
          <p:cNvPr id="1392908035" name="" hidden="0"/>
          <p:cNvSpPr/>
          <p:nvPr isPhoto="0" userDrawn="0"/>
        </p:nvSpPr>
        <p:spPr bwMode="auto">
          <a:xfrm>
            <a:off x="6834468" y="4892041"/>
            <a:ext cx="254952" cy="365795"/>
          </a:xfrm>
        </p:spPr>
        <p:txBody>
          <a:bodyPr rot="0" spcFirstLastPara="0" vertOverflow="overflow" horzOverflow="clip" vert="horz" wrap="square" lIns="91440" tIns="45720" rIns="91440" bIns="45720" numCol="1" spcCol="0" rtlCol="0" fromWordArt="0" anchor="t" anchorCtr="0" forceAA="0" upright="0" compatLnSpc="1">
            <a:prstTxWarp prst="textNoShape"/>
            <a:spAutoFit/>
          </a:bodyPr>
          <a:p>
            <a:pPr>
              <a:defRPr/>
            </a:pPr>
            <a:endParaRPr/>
          </a:p>
        </p:txBody>
      </p:sp>
      <p:sp>
        <p:nvSpPr>
          <p:cNvPr id="1044028702" name="" hidden="0"/>
          <p:cNvSpPr txBox="1"/>
          <p:nvPr isPhoto="0" userDrawn="0"/>
        </p:nvSpPr>
        <p:spPr bwMode="auto">
          <a:xfrm flipH="0" flipV="0">
            <a:off x="468181" y="4167502"/>
            <a:ext cx="11141939" cy="724538"/>
          </a:xfrm>
          <a:prstGeom prst="rect">
            <a:avLst/>
          </a:prstGeom>
          <a:solidFill>
            <a:srgbClr val="FF8340"/>
          </a:solidFill>
        </p:spPr>
        <p:txBody>
          <a:bodyPr vertOverflow="overflow" horzOverflow="clip" vert="horz" wrap="square" lIns="91440" tIns="45720" rIns="91440" bIns="45720" numCol="1" spcCol="0" rtlCol="0" fromWordArt="0" anchor="t" anchorCtr="0" forceAA="0" upright="0" compatLnSpc="0">
            <a:spAutoFit/>
          </a:bodyPr>
          <a:p>
            <a:pPr>
              <a:defRPr/>
            </a:pPr>
            <a:r>
              <a:rPr sz="2000" b="0" i="0" u="none">
                <a:solidFill>
                  <a:schemeClr val="bg1"/>
                </a:solidFill>
                <a:latin typeface="Times New Roman"/>
                <a:ea typeface="Times New Roman"/>
                <a:cs typeface="Times New Roman"/>
              </a:rPr>
              <a:t>2. Use </a:t>
            </a:r>
            <a:r>
              <a:rPr sz="2000" b="0" i="0" u="none">
                <a:solidFill>
                  <a:schemeClr val="bg1"/>
                </a:solidFill>
                <a:latin typeface="Courier New"/>
                <a:ea typeface="Courier New"/>
                <a:cs typeface="Courier New"/>
              </a:rPr>
              <a:t>zipf</a:t>
            </a:r>
            <a:r>
              <a:rPr sz="2000" b="0" i="0" u="none">
                <a:solidFill>
                  <a:schemeClr val="bg1"/>
                </a:solidFill>
                <a:latin typeface="Times New Roman"/>
                <a:ea typeface="Times New Roman"/>
                <a:cs typeface="Times New Roman"/>
              </a:rPr>
              <a:t>, </a:t>
            </a:r>
            <a:r>
              <a:rPr sz="2000" b="0" i="0" u="none">
                <a:solidFill>
                  <a:schemeClr val="bg1"/>
                </a:solidFill>
                <a:latin typeface="Courier New"/>
                <a:ea typeface="Courier New"/>
                <a:cs typeface="Courier New"/>
              </a:rPr>
              <a:t>zipf</a:t>
            </a:r>
            <a:r>
              <a:rPr sz="2000" b="0" i="0" u="none">
                <a:solidFill>
                  <a:schemeClr val="bg1"/>
                </a:solidFill>
                <a:latin typeface="Times New Roman"/>
                <a:ea typeface="Times New Roman"/>
                <a:cs typeface="Times New Roman"/>
              </a:rPr>
              <a:t>, and </a:t>
            </a:r>
            <a:r>
              <a:rPr sz="2000" b="0" i="0" u="none">
                <a:solidFill>
                  <a:schemeClr val="bg1"/>
                </a:solidFill>
                <a:latin typeface="Courier New"/>
                <a:ea typeface="Courier New"/>
                <a:cs typeface="Courier New"/>
              </a:rPr>
              <a:t>zipf</a:t>
            </a:r>
            <a:r>
              <a:rPr sz="2000" b="0" i="0" u="none">
                <a:solidFill>
                  <a:schemeClr val="bg1"/>
                </a:solidFill>
                <a:latin typeface="Times New Roman"/>
                <a:ea typeface="Times New Roman"/>
                <a:cs typeface="Times New Roman"/>
              </a:rPr>
              <a:t>  as the answers to the first 3 questions, and “Zipf’s law project” as  the description. Then proceed to create an environment and save it:</a:t>
            </a:r>
            <a:endParaRPr sz="2000" b="0" i="0" u="none">
              <a:solidFill>
                <a:schemeClr val="bg1"/>
              </a:solidFill>
              <a:latin typeface="Times New Roman"/>
              <a:ea typeface="Times New Roman"/>
              <a:cs typeface="Times New Roman"/>
            </a:endParaRPr>
          </a:p>
        </p:txBody>
      </p:sp>
      <p:sp>
        <p:nvSpPr>
          <p:cNvPr id="1973991090" name="" hidden="0"/>
          <p:cNvSpPr/>
          <p:nvPr isPhoto="0" userDrawn="0"/>
        </p:nvSpPr>
        <p:spPr bwMode="auto">
          <a:xfrm>
            <a:off x="6208771" y="6928657"/>
            <a:ext cx="254916" cy="365795"/>
          </a:xfrm>
        </p:spPr>
        <p:txBody>
          <a:bodyPr rot="0" spcFirstLastPara="0" vertOverflow="overflow" horzOverflow="clip" vert="horz" wrap="square" lIns="91440" tIns="45720" rIns="91440" bIns="45720" numCol="1" spcCol="0" rtlCol="0" fromWordArt="0" anchor="t" anchorCtr="0" forceAA="0" upright="0" compatLnSpc="1">
            <a:prstTxWarp prst="textNoShape"/>
            <a:spAutoFit/>
          </a:bodyPr>
          <a:p>
            <a:pPr>
              <a:defRPr/>
            </a:pPr>
            <a:endParaRPr/>
          </a:p>
        </p:txBody>
      </p:sp>
      <p:pic>
        <p:nvPicPr>
          <p:cNvPr id="1277174205" name="" hidden="0"/>
          <p:cNvPicPr>
            <a:picLocks noChangeAspect="1"/>
          </p:cNvPicPr>
          <p:nvPr isPhoto="0" userDrawn="0"/>
        </p:nvPicPr>
        <p:blipFill>
          <a:blip r:embed="rId2"/>
          <a:srcRect l="44948" t="0" r="0" b="16405"/>
          <a:stretch/>
        </p:blipFill>
        <p:spPr bwMode="auto">
          <a:xfrm flipH="0" flipV="0">
            <a:off x="532943" y="1414317"/>
            <a:ext cx="9914793" cy="461817"/>
          </a:xfrm>
          <a:prstGeom prst="rect">
            <a:avLst/>
          </a:prstGeom>
        </p:spPr>
      </p:pic>
      <p:sp>
        <p:nvSpPr>
          <p:cNvPr id="1702297629" name="" hidden="0"/>
          <p:cNvSpPr/>
          <p:nvPr isPhoto="0" userDrawn="0"/>
        </p:nvSpPr>
        <p:spPr bwMode="auto">
          <a:xfrm flipH="0" flipV="0">
            <a:off x="6336229" y="9050387"/>
            <a:ext cx="250634" cy="365795"/>
          </a:xfrm>
        </p:spPr>
        <p:txBody>
          <a:bodyPr rot="0" spcFirstLastPara="0" vertOverflow="overflow" horzOverflow="clip" vert="horz" wrap="square" lIns="91440" tIns="45720" rIns="91440" bIns="45720" numCol="1" spcCol="0" rtlCol="0" fromWordArt="0" anchor="t" anchorCtr="0" forceAA="0" upright="0" compatLnSpc="1">
            <a:prstTxWarp prst="textNoShape"/>
            <a:spAutoFit/>
          </a:bodyPr>
          <a:p>
            <a:pPr>
              <a:defRPr/>
            </a:pPr>
            <a:endParaRPr/>
          </a:p>
        </p:txBody>
      </p:sp>
      <p:pic>
        <p:nvPicPr>
          <p:cNvPr id="234818397" name="" hidden="0"/>
          <p:cNvPicPr>
            <a:picLocks noChangeAspect="1"/>
          </p:cNvPicPr>
          <p:nvPr isPhoto="0" userDrawn="0"/>
        </p:nvPicPr>
        <p:blipFill>
          <a:blip r:embed="rId3"/>
          <a:srcRect l="0" t="6170" r="0" b="0"/>
          <a:stretch/>
        </p:blipFill>
        <p:spPr bwMode="auto">
          <a:xfrm flipH="0" flipV="0">
            <a:off x="475216" y="2655454"/>
            <a:ext cx="10160227" cy="1269999"/>
          </a:xfrm>
          <a:prstGeom prst="rect">
            <a:avLst/>
          </a:prstGeom>
        </p:spPr>
      </p:pic>
      <p:sp>
        <p:nvSpPr>
          <p:cNvPr id="1660426535" name="" hidden="0"/>
          <p:cNvSpPr txBox="1"/>
          <p:nvPr isPhoto="0" userDrawn="0"/>
        </p:nvSpPr>
        <p:spPr bwMode="auto">
          <a:xfrm flipH="0" flipV="0">
            <a:off x="532943" y="2078181"/>
            <a:ext cx="7526446" cy="426755"/>
          </a:xfrm>
          <a:prstGeom prst="rect">
            <a:avLst/>
          </a:prstGeom>
          <a:solidFill>
            <a:srgbClr val="EDA179"/>
          </a:solidFill>
        </p:spPr>
        <p:txBody>
          <a:bodyPr vertOverflow="overflow" horzOverflow="clip" vert="horz" wrap="square" lIns="91440" tIns="45720" rIns="91440" bIns="45720" numCol="1" spcCol="0" rtlCol="0" fromWordArt="0" anchor="t" anchorCtr="0" forceAA="0" upright="0" compatLnSpc="0">
            <a:spAutoFit/>
          </a:bodyPr>
          <a:p>
            <a:pPr marL="283879" indent="-283879">
              <a:buAutoNum type="arabicPeriod"/>
              <a:defRPr/>
            </a:pPr>
            <a:r>
              <a:rPr sz="2200">
                <a:solidFill>
                  <a:schemeClr val="bg1"/>
                </a:solidFill>
                <a:latin typeface="aakar"/>
                <a:ea typeface="aakar"/>
                <a:cs typeface="aakar"/>
              </a:rPr>
              <a:t>Use cookie cutter to create a copy of my Zipf  repository</a:t>
            </a:r>
            <a:endParaRPr sz="2200">
              <a:solidFill>
                <a:schemeClr val="bg1"/>
              </a:solidFill>
              <a:latin typeface="aakar"/>
              <a:ea typeface="aakar"/>
              <a:cs typeface="aak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tx1"/>
        </a:solidFill>
      </p:bgPr>
    </p:bg>
    <p:spTree>
      <p:nvGrpSpPr>
        <p:cNvPr id="1" name="" hidden="0"/>
        <p:cNvGrpSpPr/>
        <p:nvPr isPhoto="0" userDrawn="0"/>
      </p:nvGrpSpPr>
      <p:grpSpPr bwMode="auto">
        <a:xfrm>
          <a:off x="0" y="0"/>
          <a:ext cx="0" cy="0"/>
          <a:chOff x="0" y="0"/>
          <a:chExt cx="0" cy="0"/>
        </a:xfrm>
      </p:grpSpPr>
      <p:sp>
        <p:nvSpPr>
          <p:cNvPr id="2010871027" name="Title 1" hidden="0"/>
          <p:cNvSpPr>
            <a:spLocks noGrp="1"/>
          </p:cNvSpPr>
          <p:nvPr isPhoto="0" userDrawn="0">
            <p:ph type="title" hasCustomPrompt="0"/>
          </p:nvPr>
        </p:nvSpPr>
        <p:spPr bwMode="auto">
          <a:xfrm flipH="0" flipV="0">
            <a:off x="982518" y="826943"/>
            <a:ext cx="1996799" cy="1325562"/>
          </a:xfrm>
          <a:prstGeom prst="rect">
            <a:avLst/>
          </a:prstGeom>
          <a:solidFill>
            <a:schemeClr val="bg1"/>
          </a:solidFill>
        </p:spPr>
        <p:txBody>
          <a:bodyPr/>
          <a:lstStyle/>
          <a:p>
            <a:pPr>
              <a:defRPr/>
            </a:pPr>
            <a:r>
              <a:rPr>
                <a:latin typeface="aakar"/>
                <a:ea typeface="aakar"/>
                <a:cs typeface="aakar"/>
              </a:rPr>
              <a:t>Setup</a:t>
            </a:r>
            <a:endParaRPr>
              <a:latin typeface="aakar"/>
              <a:ea typeface="aakar"/>
              <a:cs typeface="aakar"/>
            </a:endParaRPr>
          </a:p>
        </p:txBody>
      </p:sp>
      <p:pic>
        <p:nvPicPr>
          <p:cNvPr id="1929373445" name="" hidden="0"/>
          <p:cNvPicPr>
            <a:picLocks noChangeAspect="1"/>
          </p:cNvPicPr>
          <p:nvPr isPhoto="0" userDrawn="0">
            <p:ph idx="1" hasCustomPrompt="0"/>
          </p:nvPr>
        </p:nvPicPr>
        <p:blipFill>
          <a:blip r:embed="rId2"/>
          <a:stretch/>
        </p:blipFill>
        <p:spPr bwMode="auto">
          <a:xfrm rot="0" flipH="0" flipV="0">
            <a:off x="785681" y="2659933"/>
            <a:ext cx="10837762" cy="273756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accent6"/>
        </a:solidFill>
      </p:bgPr>
    </p:bg>
    <p:spTree>
      <p:nvGrpSpPr>
        <p:cNvPr id="1" name="" hidden="0"/>
        <p:cNvGrpSpPr/>
        <p:nvPr isPhoto="0" userDrawn="0"/>
      </p:nvGrpSpPr>
      <p:grpSpPr bwMode="auto">
        <a:xfrm>
          <a:off x="0" y="0"/>
          <a:ext cx="0" cy="0"/>
          <a:chOff x="0" y="0"/>
          <a:chExt cx="0" cy="0"/>
        </a:xfrm>
      </p:grpSpPr>
      <p:sp>
        <p:nvSpPr>
          <p:cNvPr id="76020036" name="Title 1" hidden="0"/>
          <p:cNvSpPr>
            <a:spLocks noGrp="1"/>
          </p:cNvSpPr>
          <p:nvPr isPhoto="0" userDrawn="0">
            <p:ph type="title" hasCustomPrompt="0"/>
          </p:nvPr>
        </p:nvSpPr>
        <p:spPr bwMode="auto">
          <a:prstGeom prst="rect">
            <a:avLst/>
          </a:prstGeom>
          <a:solidFill>
            <a:schemeClr val="bg1">
              <a:alpha val="84000"/>
            </a:schemeClr>
          </a:solidFill>
        </p:spPr>
        <p:txBody>
          <a:bodyPr/>
          <a:lstStyle/>
          <a:p>
            <a:pPr>
              <a:defRPr/>
            </a:pPr>
            <a:r>
              <a:rPr sz="4800">
                <a:latin typeface="aakar"/>
                <a:ea typeface="aakar"/>
                <a:cs typeface="aakar"/>
              </a:rPr>
              <a:t>Parsing Text</a:t>
            </a:r>
            <a:endParaRPr sz="4800">
              <a:latin typeface="aakar"/>
              <a:ea typeface="aakar"/>
              <a:cs typeface="aakar"/>
            </a:endParaRPr>
          </a:p>
        </p:txBody>
      </p:sp>
      <p:sp>
        <p:nvSpPr>
          <p:cNvPr id="134309637" name="Content Placeholder 2" hidden="0"/>
          <p:cNvSpPr>
            <a:spLocks noGrp="1"/>
          </p:cNvSpPr>
          <p:nvPr isPhoto="0" userDrawn="0">
            <p:ph idx="1" hasCustomPrompt="0"/>
          </p:nvPr>
        </p:nvSpPr>
        <p:spPr bwMode="auto">
          <a:prstGeom prst="rect">
            <a:avLst/>
          </a:prstGeom>
          <a:solidFill>
            <a:schemeClr val="bg1">
              <a:alpha val="67999"/>
            </a:schemeClr>
          </a:solidFill>
        </p:spPr>
        <p:txBody>
          <a:bodyPr vertOverflow="overflow" horzOverflow="clip" vert="horz" wrap="square" lIns="91440" tIns="45720" rIns="91440" bIns="45720" numCol="1" spcCol="0" rtlCol="0" fromWordArt="0" anchor="t" anchorCtr="0" forceAA="0" upright="0" compatLnSpc="0">
            <a:normAutofit fontScale="90000" lnSpcReduction="2000"/>
          </a:bodyPr>
          <a:lstStyle/>
          <a:p>
            <a:pPr marL="0" indent="0">
              <a:buFont typeface="Arial"/>
              <a:buNone/>
              <a:defRPr/>
            </a:pPr>
            <a:r>
              <a:rPr lang="en-US" sz="2800" b="0" i="0" u="none" strike="noStrike" cap="none" spc="0">
                <a:solidFill>
                  <a:schemeClr val="tx1"/>
                </a:solidFill>
                <a:latin typeface="aakar"/>
                <a:ea typeface="aakar"/>
                <a:cs typeface="aakar"/>
              </a:rPr>
              <a:t>Parsing text is the cleaning of text, so it may be further analyzed. Researchers do this in order to remove any extra items that are not needed in the data set they are analyzing. The way text would be parsed was by removing the footer, the header, and punctuation. Each book in the Gutenberg library  has a header and footer that state where the book started and ended. Knowing where the header ended and the footer started was useful, because I needed to know where to cut it out. After the header and footer have been removed, punctuation is next. In this project, punctuation is not being analyzed, so it does no good to this particular data set. Once punctuation is removed, I tokenized by words. tokenizing by words would select all words without their strings. Once words have been tokenized, the next step is running the analysis.</a:t>
            </a:r>
            <a:endParaRPr sz="2800" b="0" i="0" u="none" strike="noStrike" cap="none" spc="0">
              <a:solidFill>
                <a:schemeClr val="tx1"/>
              </a:solidFill>
              <a:latin typeface="aakar"/>
              <a:ea typeface="aakar"/>
              <a:cs typeface="aak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tx1"/>
        </a:solidFill>
      </p:bgPr>
    </p:bg>
    <p:spTree>
      <p:nvGrpSpPr>
        <p:cNvPr id="1" name="" hidden="0"/>
        <p:cNvGrpSpPr/>
        <p:nvPr isPhoto="0" userDrawn="0"/>
      </p:nvGrpSpPr>
      <p:grpSpPr bwMode="auto">
        <a:xfrm>
          <a:off x="0" y="0"/>
          <a:ext cx="0" cy="0"/>
          <a:chOff x="0" y="0"/>
          <a:chExt cx="0" cy="0"/>
        </a:xfrm>
      </p:grpSpPr>
      <p:sp>
        <p:nvSpPr>
          <p:cNvPr id="2000591066" name="" hidden="0"/>
          <p:cNvSpPr/>
          <p:nvPr isPhoto="0" userDrawn="0"/>
        </p:nvSpPr>
        <p:spPr bwMode="auto">
          <a:xfrm>
            <a:off x="6776741" y="2021839"/>
            <a:ext cx="254916" cy="365795"/>
          </a:xfrm>
        </p:spPr>
        <p:txBody>
          <a:bodyPr rot="0" spcFirstLastPara="0" vertOverflow="overflow" horzOverflow="clip" vert="horz" wrap="square" lIns="91440" tIns="45720" rIns="91440" bIns="45720" numCol="1" spcCol="0" rtlCol="0" fromWordArt="0" anchor="t" anchorCtr="0" forceAA="0" upright="0" compatLnSpc="1">
            <a:prstTxWarp prst="textNoShape"/>
            <a:spAutoFit/>
          </a:bodyPr>
          <a:p>
            <a:pPr>
              <a:defRPr/>
            </a:pPr>
            <a:endParaRPr/>
          </a:p>
        </p:txBody>
      </p:sp>
      <p:pic>
        <p:nvPicPr>
          <p:cNvPr id="270338216" name="" hidden="0"/>
          <p:cNvPicPr>
            <a:picLocks noChangeAspect="1"/>
          </p:cNvPicPr>
          <p:nvPr isPhoto="0" userDrawn="0"/>
        </p:nvPicPr>
        <p:blipFill>
          <a:blip r:embed="rId2"/>
          <a:srcRect l="0" t="0" r="0" b="29641"/>
          <a:stretch/>
        </p:blipFill>
        <p:spPr bwMode="auto">
          <a:xfrm flipH="0" flipV="0">
            <a:off x="-28863" y="-26324"/>
            <a:ext cx="6096590" cy="6895869"/>
          </a:xfrm>
          <a:prstGeom prst="rect">
            <a:avLst/>
          </a:prstGeom>
        </p:spPr>
      </p:pic>
      <p:pic>
        <p:nvPicPr>
          <p:cNvPr id="1106532799" name="" hidden="0"/>
          <p:cNvPicPr>
            <a:picLocks noChangeAspect="1"/>
          </p:cNvPicPr>
          <p:nvPr isPhoto="0" userDrawn="0"/>
        </p:nvPicPr>
        <p:blipFill>
          <a:blip r:embed="rId3"/>
          <a:srcRect l="0" t="68181" r="0" b="0"/>
          <a:stretch/>
        </p:blipFill>
        <p:spPr bwMode="auto">
          <a:xfrm flipH="0" flipV="0">
            <a:off x="5925785" y="-26324"/>
            <a:ext cx="6261032" cy="3202652"/>
          </a:xfrm>
          <a:prstGeom prst="rect">
            <a:avLst/>
          </a:prstGeom>
        </p:spPr>
      </p:pic>
      <p:sp>
        <p:nvSpPr>
          <p:cNvPr id="117988410" name="" hidden="0"/>
          <p:cNvSpPr txBox="1"/>
          <p:nvPr isPhoto="0" userDrawn="0"/>
        </p:nvSpPr>
        <p:spPr bwMode="auto">
          <a:xfrm flipH="0" flipV="0">
            <a:off x="6962499" y="4110892"/>
            <a:ext cx="4185875" cy="1005876"/>
          </a:xfrm>
          <a:prstGeom prst="rect">
            <a:avLst/>
          </a:prstGeom>
          <a:solidFill>
            <a:schemeClr val="bg1"/>
          </a:solidFill>
        </p:spPr>
        <p:txBody>
          <a:bodyPr vertOverflow="overflow" horzOverflow="clip" vert="horz" wrap="square" lIns="91440" tIns="45720" rIns="91440" bIns="45720" numCol="1" spcCol="0" rtlCol="0" fromWordArt="0" anchor="t" anchorCtr="0" forceAA="0" upright="0" compatLnSpc="0">
            <a:spAutoFit/>
          </a:bodyPr>
          <a:p>
            <a:pPr algn="ctr">
              <a:defRPr/>
            </a:pPr>
            <a:r>
              <a:rPr sz="6000">
                <a:latin typeface="aakar"/>
                <a:ea typeface="aakar"/>
                <a:cs typeface="aakar"/>
              </a:rPr>
              <a:t>Parsing Text</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tx1"/>
        </a:solidFill>
      </p:bgPr>
    </p:bg>
    <p:spTree>
      <p:nvGrpSpPr>
        <p:cNvPr id="1" name="" hidden="0"/>
        <p:cNvGrpSpPr/>
        <p:nvPr isPhoto="0" userDrawn="0"/>
      </p:nvGrpSpPr>
      <p:grpSpPr bwMode="auto">
        <a:xfrm>
          <a:off x="0" y="0"/>
          <a:ext cx="0" cy="0"/>
          <a:chOff x="0" y="0"/>
          <a:chExt cx="0" cy="0"/>
        </a:xfrm>
      </p:grpSpPr>
      <p:pic>
        <p:nvPicPr>
          <p:cNvPr id="1165968644" name="" hidden="0"/>
          <p:cNvPicPr>
            <a:picLocks noChangeAspect="1"/>
          </p:cNvPicPr>
          <p:nvPr isPhoto="0" userDrawn="0"/>
        </p:nvPicPr>
        <p:blipFill>
          <a:blip r:embed="rId2"/>
          <a:stretch/>
        </p:blipFill>
        <p:spPr bwMode="auto">
          <a:xfrm flipH="0" flipV="0">
            <a:off x="5935951" y="-39204"/>
            <a:ext cx="6271851" cy="6871948"/>
          </a:xfrm>
          <a:prstGeom prst="rect">
            <a:avLst/>
          </a:prstGeom>
        </p:spPr>
      </p:pic>
      <p:pic>
        <p:nvPicPr>
          <p:cNvPr id="410170160" name="" hidden="0"/>
          <p:cNvPicPr>
            <a:picLocks noChangeAspect="1"/>
          </p:cNvPicPr>
          <p:nvPr isPhoto="0" userDrawn="0"/>
        </p:nvPicPr>
        <p:blipFill>
          <a:blip r:embed="rId3"/>
          <a:stretch/>
        </p:blipFill>
        <p:spPr bwMode="auto">
          <a:xfrm>
            <a:off x="50366" y="3832369"/>
            <a:ext cx="5972175" cy="3000375"/>
          </a:xfrm>
          <a:prstGeom prst="rect">
            <a:avLst/>
          </a:prstGeom>
        </p:spPr>
      </p:pic>
      <p:sp>
        <p:nvSpPr>
          <p:cNvPr id="685754" name="" hidden="0"/>
          <p:cNvSpPr txBox="1"/>
          <p:nvPr isPhoto="0" userDrawn="0"/>
        </p:nvSpPr>
        <p:spPr bwMode="auto">
          <a:xfrm flipH="0" flipV="0">
            <a:off x="208409" y="2651741"/>
            <a:ext cx="5570897" cy="731556"/>
          </a:xfrm>
          <a:prstGeom prst="rect">
            <a:avLst/>
          </a:prstGeom>
          <a:solidFill>
            <a:schemeClr val="accent2"/>
          </a:solidFill>
        </p:spPr>
        <p:txBody>
          <a:bodyPr vertOverflow="overflow" horzOverflow="clip" vert="horz" wrap="square" lIns="91440" tIns="45720" rIns="91440" bIns="45720" numCol="1" spcCol="0" rtlCol="0" fromWordArt="0" anchor="t" anchorCtr="0" forceAA="0" upright="0" compatLnSpc="0">
            <a:spAutoFit/>
          </a:bodyPr>
          <a:p>
            <a:pPr>
              <a:defRPr/>
            </a:pPr>
            <a:r>
              <a:rPr sz="1400">
                <a:latin typeface="aakar"/>
                <a:ea typeface="aakar"/>
                <a:cs typeface="aakar"/>
              </a:rPr>
              <a:t>A lot of this code was inspired by merely-useful on github. Their code can be found in </a:t>
            </a:r>
            <a:r>
              <a:rPr sz="1400" u="sng">
                <a:latin typeface="aakar"/>
                <a:ea typeface="aakar"/>
                <a:cs typeface="aakar"/>
                <a:hlinkClick r:id="rId4" tooltip="https://github.com/merely"/>
              </a:rPr>
              <a:t>https://github.com/merely</a:t>
            </a:r>
            <a:r>
              <a:rPr sz="1400">
                <a:latin typeface="aakar"/>
                <a:ea typeface="aakar"/>
                <a:cs typeface="aakar"/>
              </a:rPr>
              <a:t>-useful/py-rse/blob/book/zipf/bin/plotcounts.py</a:t>
            </a:r>
            <a:endParaRPr sz="1400">
              <a:latin typeface="aakar"/>
              <a:ea typeface="aakar"/>
              <a:cs typeface="aakar"/>
            </a:endParaRPr>
          </a:p>
        </p:txBody>
      </p:sp>
      <p:sp>
        <p:nvSpPr>
          <p:cNvPr id="1915694389" name="" hidden="0"/>
          <p:cNvSpPr/>
          <p:nvPr isPhoto="0" userDrawn="0"/>
        </p:nvSpPr>
        <p:spPr bwMode="auto">
          <a:xfrm>
            <a:off x="5725193" y="3337560"/>
            <a:ext cx="741649" cy="274356"/>
          </a:xfrm>
        </p:spPr>
        <p:txBody>
          <a:bodyPr rot="0" spcFirstLastPara="0" vertOverflow="overflow" horzOverflow="clip" vert="horz" wrap="square" lIns="91440" tIns="45720" rIns="91440" bIns="45720" numCol="1" spcCol="0" rtlCol="0" fromWordArt="0" anchor="t" anchorCtr="0" forceAA="0" upright="0" compatLnSpc="1">
            <a:prstTxWarp prst="textNoShape"/>
            <a:spAutoFit/>
          </a:bodyPr>
          <a:p>
            <a:pPr>
              <a:defRPr/>
            </a:pPr>
            <a:r>
              <a:rPr sz="1200" b="0" i="0" u="none">
                <a:solidFill>
                  <a:srgbClr val="000000"/>
                </a:solidFill>
                <a:latin typeface="Times New Roman"/>
                <a:ea typeface="Times New Roman"/>
                <a:cs typeface="Times New Roman"/>
              </a:rPr>
              <a:t>authors.</a:t>
            </a:r>
            <a:endParaRPr sz="1200" b="0" i="0" u="none">
              <a:solidFill>
                <a:srgbClr val="000000"/>
              </a:solidFill>
              <a:latin typeface="Times New Roman"/>
              <a:ea typeface="Times New Roman"/>
              <a:cs typeface="Times New Roman"/>
            </a:endParaRPr>
          </a:p>
        </p:txBody>
      </p:sp>
      <p:sp>
        <p:nvSpPr>
          <p:cNvPr id="94417417" name="" hidden="0"/>
          <p:cNvSpPr txBox="1"/>
          <p:nvPr isPhoto="0" userDrawn="0"/>
        </p:nvSpPr>
        <p:spPr bwMode="auto">
          <a:xfrm flipH="0" flipV="0">
            <a:off x="1067562" y="1118926"/>
            <a:ext cx="4165630" cy="822995"/>
          </a:xfrm>
          <a:prstGeom prst="rect">
            <a:avLst/>
          </a:prstGeom>
          <a:solidFill>
            <a:schemeClr val="bg1">
              <a:lumMod val="95000"/>
            </a:schemeClr>
          </a:solidFill>
        </p:spPr>
        <p:txBody>
          <a:bodyPr vertOverflow="overflow" horzOverflow="clip" vert="horz" wrap="square" lIns="91440" tIns="45720" rIns="91440" bIns="45720" numCol="1" spcCol="0" rtlCol="0" fromWordArt="0" anchor="t" anchorCtr="0" forceAA="0" upright="0" compatLnSpc="0">
            <a:spAutoFit/>
          </a:bodyPr>
          <a:p>
            <a:pPr algn="ctr">
              <a:defRPr/>
            </a:pPr>
            <a:r>
              <a:rPr sz="4800">
                <a:latin typeface="aakar"/>
                <a:ea typeface="aakar"/>
                <a:cs typeface="aakar"/>
              </a:rPr>
              <a:t>Fit Distribution</a:t>
            </a:r>
            <a:endParaRPr sz="4800">
              <a:latin typeface="aakar"/>
              <a:ea typeface="aakar"/>
              <a:cs typeface="aak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tx1"/>
        </a:solidFill>
      </p:bgPr>
    </p:bg>
    <p:spTree>
      <p:nvGrpSpPr>
        <p:cNvPr id="1" name="" hidden="0"/>
        <p:cNvGrpSpPr/>
        <p:nvPr isPhoto="0" userDrawn="0"/>
      </p:nvGrpSpPr>
      <p:grpSpPr bwMode="auto">
        <a:xfrm>
          <a:off x="0" y="0"/>
          <a:ext cx="0" cy="0"/>
          <a:chOff x="0" y="0"/>
          <a:chExt cx="0" cy="0"/>
        </a:xfrm>
      </p:grpSpPr>
      <p:sp>
        <p:nvSpPr>
          <p:cNvPr id="258121356" name="Title 1" hidden="0"/>
          <p:cNvSpPr>
            <a:spLocks noGrp="1"/>
          </p:cNvSpPr>
          <p:nvPr isPhoto="0" userDrawn="0">
            <p:ph type="title" hasCustomPrompt="0"/>
          </p:nvPr>
        </p:nvSpPr>
        <p:spPr bwMode="auto">
          <a:xfrm flipH="0" flipV="0">
            <a:off x="1045454" y="548408"/>
            <a:ext cx="3665681" cy="837045"/>
          </a:xfrm>
          <a:prstGeom prst="rect">
            <a:avLst/>
          </a:prstGeom>
          <a:solidFill>
            <a:schemeClr val="bg1"/>
          </a:solidFill>
        </p:spPr>
        <p:txBody>
          <a:bodyPr/>
          <a:lstStyle/>
          <a:p>
            <a:pPr>
              <a:defRPr/>
            </a:pPr>
            <a:r>
              <a:rPr sz="4800">
                <a:latin typeface="aakar"/>
                <a:ea typeface="aakar"/>
                <a:cs typeface="aakar"/>
              </a:rPr>
              <a:t>Run Analysis</a:t>
            </a:r>
            <a:endParaRPr sz="4800">
              <a:latin typeface="aakar"/>
              <a:ea typeface="aakar"/>
              <a:cs typeface="aakar"/>
            </a:endParaRPr>
          </a:p>
        </p:txBody>
      </p:sp>
      <p:sp>
        <p:nvSpPr>
          <p:cNvPr id="1197313297" name="" hidden="0"/>
          <p:cNvSpPr/>
          <p:nvPr isPhoto="0" userDrawn="0"/>
        </p:nvSpPr>
        <p:spPr bwMode="auto">
          <a:xfrm flipH="0" flipV="0">
            <a:off x="6160036" y="6747170"/>
            <a:ext cx="448634" cy="365795"/>
          </a:xfrm>
        </p:spPr>
        <p:txBody>
          <a:bodyPr rot="0" spcFirstLastPara="0" vertOverflow="overflow" horzOverflow="clip" vert="horz" wrap="square" lIns="91440" tIns="45720" rIns="91440" bIns="45720" numCol="1" spcCol="0" rtlCol="0" fromWordArt="0" anchor="t" anchorCtr="0" forceAA="0" upright="0" compatLnSpc="1">
            <a:prstTxWarp prst="textNoShape"/>
            <a:spAutoFit/>
          </a:bodyPr>
          <a:p>
            <a:pPr>
              <a:defRPr/>
            </a:pPr>
            <a:endParaRPr/>
          </a:p>
        </p:txBody>
      </p:sp>
      <p:sp>
        <p:nvSpPr>
          <p:cNvPr id="190673485" name="" hidden="0"/>
          <p:cNvSpPr/>
          <p:nvPr isPhoto="0" userDrawn="0"/>
        </p:nvSpPr>
        <p:spPr bwMode="auto">
          <a:xfrm>
            <a:off x="12192035" y="4319746"/>
            <a:ext cx="254916" cy="365795"/>
          </a:xfrm>
        </p:spPr>
        <p:txBody>
          <a:bodyPr rot="0" spcFirstLastPara="0" vertOverflow="overflow" horzOverflow="clip" vert="horz" wrap="square" lIns="91440" tIns="45720" rIns="91440" bIns="45720" numCol="1" spcCol="0" rtlCol="0" fromWordArt="0" anchor="t" anchorCtr="0" forceAA="0" upright="0" compatLnSpc="1">
            <a:prstTxWarp prst="textNoShape"/>
            <a:spAutoFit/>
          </a:bodyPr>
          <a:p>
            <a:pPr>
              <a:defRPr/>
            </a:pPr>
            <a:endParaRPr/>
          </a:p>
        </p:txBody>
      </p:sp>
      <p:pic>
        <p:nvPicPr>
          <p:cNvPr id="1302451157" name="" hidden="0"/>
          <p:cNvPicPr>
            <a:picLocks noChangeAspect="1"/>
          </p:cNvPicPr>
          <p:nvPr isPhoto="0" userDrawn="0"/>
        </p:nvPicPr>
        <p:blipFill>
          <a:blip r:embed="rId2"/>
          <a:stretch/>
        </p:blipFill>
        <p:spPr bwMode="auto">
          <a:xfrm flipH="0" flipV="0">
            <a:off x="5821178" y="86590"/>
            <a:ext cx="6582867" cy="6741543"/>
          </a:xfrm>
          <a:prstGeom prst="rect">
            <a:avLst/>
          </a:prstGeom>
        </p:spPr>
      </p:pic>
      <p:pic>
        <p:nvPicPr>
          <p:cNvPr id="369469345" name="" hidden="0"/>
          <p:cNvPicPr>
            <a:picLocks noChangeAspect="1"/>
          </p:cNvPicPr>
          <p:nvPr isPhoto="0" userDrawn="0"/>
        </p:nvPicPr>
        <p:blipFill>
          <a:blip r:embed="rId3"/>
          <a:srcRect l="0" t="0" r="2574" b="0"/>
          <a:stretch/>
        </p:blipFill>
        <p:spPr bwMode="auto">
          <a:xfrm flipH="0" flipV="0">
            <a:off x="24444" y="1811358"/>
            <a:ext cx="5893535" cy="50167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tx1"/>
        </a:solidFill>
      </p:bgPr>
    </p:bg>
    <p:spTree>
      <p:nvGrpSpPr>
        <p:cNvPr id="1" name="" hidden="0"/>
        <p:cNvGrpSpPr/>
        <p:nvPr isPhoto="0" userDrawn="0"/>
      </p:nvGrpSpPr>
      <p:grpSpPr bwMode="auto">
        <a:xfrm>
          <a:off x="0" y="0"/>
          <a:ext cx="0" cy="0"/>
          <a:chOff x="0" y="0"/>
          <a:chExt cx="0" cy="0"/>
        </a:xfrm>
      </p:grpSpPr>
      <p:sp>
        <p:nvSpPr>
          <p:cNvPr id="1430227508" name="Title 1" hidden="0"/>
          <p:cNvSpPr>
            <a:spLocks noGrp="1"/>
          </p:cNvSpPr>
          <p:nvPr isPhoto="0" userDrawn="0">
            <p:ph type="title" hasCustomPrompt="0"/>
          </p:nvPr>
        </p:nvSpPr>
        <p:spPr bwMode="auto">
          <a:xfrm flipH="0" flipV="0">
            <a:off x="6148658" y="517592"/>
            <a:ext cx="5002085" cy="789977"/>
          </a:xfrm>
          <a:prstGeom prst="rect">
            <a:avLst/>
          </a:prstGeom>
          <a:solidFill>
            <a:schemeClr val="bg1"/>
          </a:solidFill>
        </p:spPr>
        <p:txBody>
          <a:bodyPr vertOverflow="overflow" horzOverflow="clip" vert="horz" wrap="square" lIns="91440" tIns="45720" rIns="91440" bIns="45720" numCol="1" spcCol="0" rtlCol="0" fromWordArt="0" anchor="ctr" anchorCtr="0" forceAA="0" upright="0" compatLnSpc="0">
            <a:normAutofit/>
          </a:bodyPr>
          <a:lstStyle/>
          <a:p>
            <a:pPr>
              <a:defRPr/>
            </a:pPr>
            <a:r>
              <a:rPr sz="4800">
                <a:latin typeface="aakar"/>
                <a:ea typeface="aakar"/>
                <a:cs typeface="aakar"/>
              </a:rPr>
              <a:t>Visualizing Results</a:t>
            </a:r>
            <a:endParaRPr sz="4800">
              <a:latin typeface="aakar"/>
              <a:ea typeface="aakar"/>
              <a:cs typeface="aakar"/>
            </a:endParaRPr>
          </a:p>
        </p:txBody>
      </p:sp>
      <p:pic>
        <p:nvPicPr>
          <p:cNvPr id="1656339322" name="" hidden="0"/>
          <p:cNvPicPr>
            <a:picLocks noChangeAspect="1"/>
          </p:cNvPicPr>
          <p:nvPr isPhoto="0" userDrawn="0"/>
        </p:nvPicPr>
        <p:blipFill>
          <a:blip r:embed="rId2"/>
          <a:srcRect l="0" t="0" r="0" b="55191"/>
          <a:stretch/>
        </p:blipFill>
        <p:spPr bwMode="auto">
          <a:xfrm flipH="0" flipV="0">
            <a:off x="288191" y="912581"/>
            <a:ext cx="5212847" cy="2471832"/>
          </a:xfrm>
          <a:prstGeom prst="rect">
            <a:avLst/>
          </a:prstGeom>
        </p:spPr>
      </p:pic>
      <p:pic>
        <p:nvPicPr>
          <p:cNvPr id="680628723" name="" hidden="0"/>
          <p:cNvPicPr>
            <a:picLocks noChangeAspect="1"/>
          </p:cNvPicPr>
          <p:nvPr isPhoto="0" userDrawn="0"/>
        </p:nvPicPr>
        <p:blipFill>
          <a:blip r:embed="rId2"/>
          <a:srcRect l="0" t="43459" r="0" b="0"/>
          <a:stretch/>
        </p:blipFill>
        <p:spPr bwMode="auto">
          <a:xfrm flipH="0" flipV="0">
            <a:off x="288191" y="3762393"/>
            <a:ext cx="4924627" cy="2946549"/>
          </a:xfrm>
          <a:prstGeom prst="rect">
            <a:avLst/>
          </a:prstGeom>
        </p:spPr>
      </p:pic>
      <p:sp>
        <p:nvSpPr>
          <p:cNvPr id="120679444" name="" hidden="0"/>
          <p:cNvSpPr txBox="1"/>
          <p:nvPr isPhoto="0" userDrawn="0"/>
        </p:nvSpPr>
        <p:spPr bwMode="auto">
          <a:xfrm flipH="0" flipV="0">
            <a:off x="348989" y="3384414"/>
            <a:ext cx="3425342" cy="426755"/>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sz="2200">
                <a:solidFill>
                  <a:schemeClr val="bg1"/>
                </a:solidFill>
                <a:latin typeface="aakar"/>
                <a:ea typeface="aakar"/>
                <a:cs typeface="aakar"/>
              </a:rPr>
              <a:t>Output</a:t>
            </a:r>
            <a:r>
              <a:rPr sz="2200">
                <a:solidFill>
                  <a:schemeClr val="bg1"/>
                </a:solidFill>
                <a:latin typeface="aakar"/>
                <a:ea typeface="aakar"/>
                <a:cs typeface="aakar"/>
              </a:rPr>
              <a:t>:</a:t>
            </a:r>
            <a:endParaRPr>
              <a:latin typeface="aakar"/>
              <a:ea typeface="aakar"/>
              <a:cs typeface="aakar"/>
            </a:endParaRPr>
          </a:p>
        </p:txBody>
      </p:sp>
      <p:pic>
        <p:nvPicPr>
          <p:cNvPr id="1810828988" name="" hidden="0"/>
          <p:cNvPicPr>
            <a:picLocks noChangeAspect="1"/>
          </p:cNvPicPr>
          <p:nvPr isPhoto="0" userDrawn="0"/>
        </p:nvPicPr>
        <p:blipFill>
          <a:blip r:embed="rId3"/>
          <a:srcRect l="-1078" t="1492" r="1078" b="67088"/>
          <a:stretch/>
        </p:blipFill>
        <p:spPr bwMode="auto">
          <a:xfrm flipH="0" flipV="0">
            <a:off x="5640839" y="2957711"/>
            <a:ext cx="6357479" cy="2574893"/>
          </a:xfrm>
          <a:prstGeom prst="rect">
            <a:avLst/>
          </a:prstGeom>
        </p:spPr>
      </p:pic>
      <p:sp>
        <p:nvSpPr>
          <p:cNvPr id="1024146170" name="" hidden="0"/>
          <p:cNvSpPr txBox="1"/>
          <p:nvPr isPhoto="0" userDrawn="0"/>
        </p:nvSpPr>
        <p:spPr bwMode="auto">
          <a:xfrm flipH="0" flipV="0">
            <a:off x="5696051" y="2452518"/>
            <a:ext cx="830419" cy="426755"/>
          </a:xfrm>
          <a:prstGeom prst="rect">
            <a:avLst/>
          </a:prstGeom>
          <a:noFill/>
        </p:spPr>
        <p:txBody>
          <a:bodyPr vertOverflow="overflow" horzOverflow="clip" vert="horz" wrap="none" lIns="91440" tIns="45720" rIns="91440" bIns="45720" numCol="1" spcCol="0" rtlCol="0" fromWordArt="0" anchor="t" anchorCtr="0" forceAA="0" upright="0" compatLnSpc="0">
            <a:spAutoFit/>
          </a:bodyPr>
          <a:p>
            <a:pPr>
              <a:defRPr/>
            </a:pPr>
            <a:r>
              <a:rPr sz="2200">
                <a:solidFill>
                  <a:schemeClr val="bg1"/>
                </a:solidFill>
                <a:latin typeface="aakar"/>
                <a:ea typeface="aakar"/>
                <a:cs typeface="aakar"/>
              </a:rPr>
              <a:t>Input:</a:t>
            </a:r>
            <a:endParaRPr sz="2200">
              <a:solidFill>
                <a:schemeClr val="bg1"/>
              </a:solidFill>
              <a:latin typeface="aakar"/>
              <a:ea typeface="aakar"/>
              <a:cs typeface="aakar"/>
            </a:endParaRPr>
          </a:p>
        </p:txBody>
      </p:sp>
      <p:sp>
        <p:nvSpPr>
          <p:cNvPr id="1931961133" name="" hidden="0"/>
          <p:cNvSpPr txBox="1"/>
          <p:nvPr isPhoto="0" userDrawn="0"/>
        </p:nvSpPr>
        <p:spPr bwMode="auto">
          <a:xfrm flipH="0" flipV="0">
            <a:off x="348989" y="466454"/>
            <a:ext cx="3060626" cy="426755"/>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sz="2200">
                <a:solidFill>
                  <a:schemeClr val="bg1"/>
                </a:solidFill>
                <a:latin typeface="aakar"/>
                <a:ea typeface="aakar"/>
                <a:cs typeface="aakar"/>
              </a:rPr>
              <a:t>Input</a:t>
            </a:r>
            <a:r>
              <a:rPr sz="2200">
                <a:solidFill>
                  <a:schemeClr val="bg1"/>
                </a:solidFill>
                <a:latin typeface="aakar"/>
                <a:ea typeface="aakar"/>
                <a:cs typeface="aakar"/>
              </a:rPr>
              <a:t>:</a:t>
            </a:r>
            <a:endParaRPr/>
          </a:p>
        </p:txBody>
      </p:sp>
      <p:sp>
        <p:nvSpPr>
          <p:cNvPr id="156026019" name="" hidden="0"/>
          <p:cNvSpPr txBox="1"/>
          <p:nvPr isPhoto="0" userDrawn="0"/>
        </p:nvSpPr>
        <p:spPr bwMode="auto">
          <a:xfrm flipH="0" flipV="0">
            <a:off x="8428820" y="6161187"/>
            <a:ext cx="5702171" cy="426755"/>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sz="2200">
                <a:solidFill>
                  <a:schemeClr val="bg1"/>
                </a:solidFill>
                <a:latin typeface="aakar"/>
                <a:ea typeface="aakar"/>
                <a:cs typeface="aakar"/>
              </a:rPr>
              <a:t>Output on next slide...</a:t>
            </a:r>
            <a:endParaRPr sz="2200">
              <a:solidFill>
                <a:schemeClr val="bg1"/>
              </a:solidFill>
              <a:latin typeface="aakar"/>
              <a:ea typeface="aakar"/>
              <a:cs typeface="aak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tx1"/>
        </a:solidFill>
      </p:bgPr>
    </p:bg>
    <p:spTree>
      <p:nvGrpSpPr>
        <p:cNvPr id="1" name="" hidden="0"/>
        <p:cNvGrpSpPr/>
        <p:nvPr isPhoto="0" userDrawn="0"/>
      </p:nvGrpSpPr>
      <p:grpSpPr bwMode="auto">
        <a:xfrm>
          <a:off x="0" y="0"/>
          <a:ext cx="0" cy="0"/>
          <a:chOff x="0" y="0"/>
          <a:chExt cx="0" cy="0"/>
        </a:xfrm>
      </p:grpSpPr>
      <p:sp>
        <p:nvSpPr>
          <p:cNvPr id="828982766" name="Title 1" hidden="0"/>
          <p:cNvSpPr>
            <a:spLocks noGrp="1"/>
          </p:cNvSpPr>
          <p:nvPr isPhoto="0" userDrawn="0">
            <p:ph type="title" hasCustomPrompt="0"/>
          </p:nvPr>
        </p:nvSpPr>
        <p:spPr bwMode="auto">
          <a:xfrm flipH="0" flipV="0">
            <a:off x="838199" y="365124"/>
            <a:ext cx="10515600" cy="1073757"/>
          </a:xfrm>
          <a:prstGeom prst="rect">
            <a:avLst/>
          </a:prstGeom>
          <a:solidFill>
            <a:schemeClr val="bg1"/>
          </a:solidFill>
        </p:spPr>
        <p:txBody>
          <a:bodyPr/>
          <a:lstStyle/>
          <a:p>
            <a:pPr algn="ctr">
              <a:defRPr/>
            </a:pPr>
            <a:r>
              <a:rPr>
                <a:latin typeface="aakar"/>
                <a:ea typeface="aakar"/>
                <a:cs typeface="aakar"/>
              </a:rPr>
              <a:t>Visualizing Results</a:t>
            </a:r>
            <a:endParaRPr>
              <a:latin typeface="aakar"/>
              <a:ea typeface="aakar"/>
              <a:cs typeface="aakar"/>
            </a:endParaRPr>
          </a:p>
        </p:txBody>
      </p:sp>
      <p:pic>
        <p:nvPicPr>
          <p:cNvPr id="1648149813" name="" hidden="0"/>
          <p:cNvPicPr>
            <a:picLocks noChangeAspect="1"/>
          </p:cNvPicPr>
          <p:nvPr isPhoto="0" userDrawn="0"/>
        </p:nvPicPr>
        <p:blipFill>
          <a:blip r:embed="rId2"/>
          <a:stretch/>
        </p:blipFill>
        <p:spPr bwMode="auto">
          <a:xfrm flipH="0" flipV="0">
            <a:off x="369348" y="2252171"/>
            <a:ext cx="3039800" cy="4254111"/>
          </a:xfrm>
          <a:prstGeom prst="rect">
            <a:avLst/>
          </a:prstGeom>
        </p:spPr>
      </p:pic>
      <p:pic>
        <p:nvPicPr>
          <p:cNvPr id="648759495" name="" hidden="0"/>
          <p:cNvPicPr>
            <a:picLocks noChangeAspect="1"/>
          </p:cNvPicPr>
          <p:nvPr isPhoto="0" userDrawn="0"/>
        </p:nvPicPr>
        <p:blipFill>
          <a:blip r:embed="rId3"/>
          <a:srcRect l="8638" t="31028" r="26602" b="0"/>
          <a:stretch/>
        </p:blipFill>
        <p:spPr bwMode="auto">
          <a:xfrm flipH="0" flipV="0">
            <a:off x="3643139" y="2293038"/>
            <a:ext cx="3039007" cy="4172378"/>
          </a:xfrm>
          <a:prstGeom prst="rect">
            <a:avLst/>
          </a:prstGeom>
        </p:spPr>
      </p:pic>
      <p:pic>
        <p:nvPicPr>
          <p:cNvPr id="1893006374" name="" hidden="0"/>
          <p:cNvPicPr>
            <a:picLocks noChangeAspect="1"/>
          </p:cNvPicPr>
          <p:nvPr isPhoto="0" userDrawn="0"/>
        </p:nvPicPr>
        <p:blipFill>
          <a:blip r:embed="rId4"/>
          <a:stretch/>
        </p:blipFill>
        <p:spPr bwMode="auto">
          <a:xfrm flipH="0" flipV="0">
            <a:off x="6884806" y="1891540"/>
            <a:ext cx="2340672" cy="4628012"/>
          </a:xfrm>
          <a:prstGeom prst="rect">
            <a:avLst/>
          </a:prstGeom>
        </p:spPr>
      </p:pic>
      <p:pic>
        <p:nvPicPr>
          <p:cNvPr id="470876295" name="" hidden="0"/>
          <p:cNvPicPr>
            <a:picLocks noChangeAspect="1"/>
          </p:cNvPicPr>
          <p:nvPr isPhoto="0" userDrawn="0"/>
        </p:nvPicPr>
        <p:blipFill>
          <a:blip r:embed="rId5"/>
          <a:stretch/>
        </p:blipFill>
        <p:spPr bwMode="auto">
          <a:xfrm flipH="0" flipV="0">
            <a:off x="9468669" y="1990688"/>
            <a:ext cx="2283814" cy="4515594"/>
          </a:xfrm>
          <a:prstGeom prst="rect">
            <a:avLst/>
          </a:prstGeom>
        </p:spPr>
      </p:pic>
      <p:sp>
        <p:nvSpPr>
          <p:cNvPr id="698868127" name="" hidden="0"/>
          <p:cNvSpPr txBox="1"/>
          <p:nvPr isPhoto="0" userDrawn="0"/>
        </p:nvSpPr>
        <p:spPr bwMode="auto">
          <a:xfrm flipH="0" flipV="0">
            <a:off x="369348" y="1763137"/>
            <a:ext cx="3850978" cy="457235"/>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sz="2400">
                <a:solidFill>
                  <a:schemeClr val="bg1"/>
                </a:solidFill>
                <a:latin typeface="aakar"/>
                <a:ea typeface="aakar"/>
                <a:cs typeface="aakar"/>
              </a:rPr>
              <a:t>Output:</a:t>
            </a:r>
            <a:endParaRPr sz="2200">
              <a:solidFill>
                <a:schemeClr val="bg1"/>
              </a:solidFill>
              <a:latin typeface="aakar"/>
              <a:ea typeface="aakar"/>
              <a:cs typeface="aak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accent1">
            <a:lumMod val="75000"/>
          </a:schemeClr>
        </a:solidFill>
      </p:bgPr>
    </p:bg>
    <p:spTree>
      <p:nvGrpSpPr>
        <p:cNvPr id="1" name="" hidden="0"/>
        <p:cNvGrpSpPr/>
        <p:nvPr isPhoto="0" userDrawn="0"/>
      </p:nvGrpSpPr>
      <p:grpSpPr bwMode="auto">
        <a:xfrm>
          <a:off x="0" y="0"/>
          <a:ext cx="0" cy="0"/>
          <a:chOff x="0" y="0"/>
          <a:chExt cx="0" cy="0"/>
        </a:xfrm>
      </p:grpSpPr>
      <p:sp>
        <p:nvSpPr>
          <p:cNvPr id="1299224398" name="Заголовок 1" hidden="0"/>
          <p:cNvSpPr>
            <a:spLocks noGrp="1"/>
          </p:cNvSpPr>
          <p:nvPr isPhoto="0" userDrawn="0">
            <p:ph type="title" hasCustomPrompt="0"/>
          </p:nvPr>
        </p:nvSpPr>
        <p:spPr bwMode="auto">
          <a:xfrm flipH="0" flipV="0">
            <a:off x="840508" y="1674090"/>
            <a:ext cx="10538127" cy="2799772"/>
          </a:xfrm>
          <a:prstGeom prst="rect">
            <a:avLst/>
          </a:prstGeom>
          <a:solidFill>
            <a:schemeClr val="accent2">
              <a:lumMod val="60000"/>
              <a:lumOff val="40000"/>
            </a:schemeClr>
          </a:solidFill>
        </p:spPr>
        <p:txBody>
          <a:bodyPr/>
          <a:lstStyle/>
          <a:p>
            <a:pPr algn="ctr">
              <a:defRPr/>
            </a:pPr>
            <a:r>
              <a:rPr sz="7200">
                <a:latin typeface="aakar"/>
                <a:ea typeface="aakar"/>
                <a:cs typeface="aakar"/>
              </a:rPr>
              <a:t>Where does Zipf’s Law show up in real life?</a:t>
            </a:r>
            <a:endParaRPr sz="7200">
              <a:latin typeface="aakar"/>
              <a:ea typeface="aakar"/>
              <a:cs typeface="aakar"/>
            </a:endParaRPr>
          </a:p>
        </p:txBody>
      </p:sp>
      <p:sp>
        <p:nvSpPr>
          <p:cNvPr id="1141000242" name="" hidden="0"/>
          <p:cNvSpPr txBox="1"/>
          <p:nvPr isPhoto="0" userDrawn="0"/>
        </p:nvSpPr>
        <p:spPr bwMode="auto">
          <a:xfrm flipH="0" flipV="0">
            <a:off x="4104999" y="4849090"/>
            <a:ext cx="3579270" cy="365795"/>
          </a:xfrm>
          <a:prstGeom prst="rect">
            <a:avLst/>
          </a:prstGeom>
          <a:solidFill>
            <a:schemeClr val="accent2">
              <a:lumMod val="60000"/>
              <a:lumOff val="40000"/>
            </a:schemeClr>
          </a:solidFill>
        </p:spPr>
        <p:txBody>
          <a:bodyPr vertOverflow="overflow" horzOverflow="clip" vert="horz" wrap="square" lIns="91440" tIns="45720" rIns="91440" bIns="45720" numCol="1" spcCol="0" rtlCol="0" fromWordArt="0" anchor="t" anchorCtr="0" forceAA="0" upright="0" compatLnSpc="0">
            <a:spAutoFit/>
          </a:bodyPr>
          <a:p>
            <a:pPr algn="ctr">
              <a:defRPr/>
            </a:pPr>
            <a:r>
              <a:rPr/>
              <a:t>(Literally everywhere)</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2">
            <a:alphaModFix amt="99999"/>
          </a:blip>
          <a:stretch/>
        </a:blipFill>
      </p:bgPr>
    </p:bg>
    <p:spTree>
      <p:nvGrpSpPr>
        <p:cNvPr id="1" name="" hidden="0"/>
        <p:cNvGrpSpPr/>
        <p:nvPr isPhoto="0" userDrawn="0"/>
      </p:nvGrpSpPr>
      <p:grpSpPr bwMode="auto">
        <a:xfrm>
          <a:off x="0" y="0"/>
          <a:ext cx="0" cy="0"/>
          <a:chOff x="0" y="0"/>
          <a:chExt cx="0" cy="0"/>
        </a:xfrm>
      </p:grpSpPr>
      <p:sp>
        <p:nvSpPr>
          <p:cNvPr id="1652433472" name="" hidden="0"/>
          <p:cNvSpPr txBox="1"/>
          <p:nvPr isPhoto="0" userDrawn="0"/>
        </p:nvSpPr>
        <p:spPr bwMode="auto">
          <a:xfrm flipH="0" flipV="0">
            <a:off x="4220454" y="375226"/>
            <a:ext cx="4214234" cy="640115"/>
          </a:xfrm>
          <a:prstGeom prst="rect">
            <a:avLst/>
          </a:prstGeom>
          <a:solidFill>
            <a:schemeClr val="accent2"/>
          </a:solidFill>
        </p:spPr>
        <p:txBody>
          <a:bodyPr vertOverflow="overflow" horzOverflow="clip" vert="horz" wrap="square" lIns="91440" tIns="45720" rIns="91440" bIns="45720" numCol="1" spcCol="0" rtlCol="0" fromWordArt="0" anchor="t" anchorCtr="0" forceAA="0" upright="0" compatLnSpc="0">
            <a:spAutoFit/>
          </a:bodyPr>
          <a:p>
            <a:pPr algn="ctr">
              <a:defRPr/>
            </a:pPr>
            <a:r>
              <a:rPr sz="3600">
                <a:latin typeface="aakar"/>
                <a:ea typeface="aakar"/>
                <a:cs typeface="aakar"/>
              </a:rPr>
              <a:t>English Odyssey</a:t>
            </a:r>
            <a:endParaRPr sz="3600">
              <a:latin typeface="aakar"/>
              <a:ea typeface="aakar"/>
              <a:cs typeface="aak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2"/>
          <a:stretch/>
        </a:blipFill>
      </p:bgPr>
    </p:bg>
    <p:spTree>
      <p:nvGrpSpPr>
        <p:cNvPr id="1" name="" hidden="0"/>
        <p:cNvGrpSpPr/>
        <p:nvPr isPhoto="0" userDrawn="0"/>
      </p:nvGrpSpPr>
      <p:grpSpPr bwMode="auto">
        <a:xfrm>
          <a:off x="0" y="0"/>
          <a:ext cx="0" cy="0"/>
          <a:chOff x="0" y="0"/>
          <a:chExt cx="0" cy="0"/>
        </a:xfrm>
      </p:grpSpPr>
      <p:sp>
        <p:nvSpPr>
          <p:cNvPr id="120544839" name="" hidden="0"/>
          <p:cNvSpPr txBox="1"/>
          <p:nvPr isPhoto="0" userDrawn="0"/>
        </p:nvSpPr>
        <p:spPr bwMode="auto">
          <a:xfrm flipH="0" flipV="0">
            <a:off x="4220453" y="375226"/>
            <a:ext cx="4214773" cy="640115"/>
          </a:xfrm>
          <a:prstGeom prst="rect">
            <a:avLst/>
          </a:prstGeom>
          <a:solidFill>
            <a:schemeClr val="accent2"/>
          </a:solidFill>
        </p:spPr>
        <p:txBody>
          <a:bodyPr vertOverflow="overflow" horzOverflow="clip" vert="horz" wrap="square" lIns="91440" tIns="45720" rIns="91440" bIns="45720" numCol="1" spcCol="0" rtlCol="0" fromWordArt="0" anchor="t" anchorCtr="0" forceAA="0" upright="0" compatLnSpc="0">
            <a:spAutoFit/>
          </a:bodyPr>
          <a:p>
            <a:pPr algn="ctr">
              <a:defRPr/>
            </a:pPr>
            <a:r>
              <a:rPr sz="3600">
                <a:latin typeface="aakar"/>
                <a:ea typeface="aakar"/>
                <a:cs typeface="aakar"/>
              </a:rPr>
              <a:t>Spanish Odyssey</a:t>
            </a:r>
            <a:endParaRPr sz="3600">
              <a:latin typeface="aakar"/>
              <a:ea typeface="aakar"/>
              <a:cs typeface="aakar"/>
            </a:endParaRPr>
          </a:p>
        </p:txBody>
      </p:sp>
    </p:spTree>
  </p:cSld>
  <p:clrMapOvr>
    <a:masterClrMapping/>
  </p:clrMapOvr>
  <mc:AlternateContent xmlns:mc="http://schemas.openxmlformats.org/markup-compatibility/2006">
    <mc:Choice xmlns:p14="http://schemas.microsoft.com/office/powerpoint/2010/main" Requires="p14">
      <p:transition spd="med" p14:dur="1000" advClick="1">
        <p:fade thruBlk="0"/>
      </p:transition>
    </mc:Choice>
    <mc:Fallback>
      <p:transition spd="med" advClick="1">
        <p:fade thruBlk="0"/>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2"/>
          <a:stretch/>
        </a:blipFill>
      </p:bgPr>
    </p:bg>
    <p:spTree>
      <p:nvGrpSpPr>
        <p:cNvPr id="1" name="" hidden="0"/>
        <p:cNvGrpSpPr/>
        <p:nvPr isPhoto="0" userDrawn="0"/>
      </p:nvGrpSpPr>
      <p:grpSpPr bwMode="auto">
        <a:xfrm>
          <a:off x="0" y="0"/>
          <a:ext cx="0" cy="0"/>
          <a:chOff x="0" y="0"/>
          <a:chExt cx="0" cy="0"/>
        </a:xfrm>
      </p:grpSpPr>
      <p:sp>
        <p:nvSpPr>
          <p:cNvPr id="1004419328" name="" hidden="0"/>
          <p:cNvSpPr txBox="1"/>
          <p:nvPr isPhoto="0" userDrawn="0"/>
        </p:nvSpPr>
        <p:spPr bwMode="auto">
          <a:xfrm flipH="0" flipV="0">
            <a:off x="4220453" y="375226"/>
            <a:ext cx="4215241" cy="640115"/>
          </a:xfrm>
          <a:prstGeom prst="rect">
            <a:avLst/>
          </a:prstGeom>
          <a:solidFill>
            <a:schemeClr val="accent2"/>
          </a:solidFill>
        </p:spPr>
        <p:txBody>
          <a:bodyPr vertOverflow="overflow" horzOverflow="clip" vert="horz" wrap="square" lIns="91440" tIns="45720" rIns="91440" bIns="45720" numCol="1" spcCol="0" rtlCol="0" fromWordArt="0" anchor="t" anchorCtr="0" forceAA="0" upright="0" compatLnSpc="0">
            <a:spAutoFit/>
          </a:bodyPr>
          <a:p>
            <a:pPr algn="ctr">
              <a:defRPr/>
            </a:pPr>
            <a:r>
              <a:rPr sz="3600">
                <a:latin typeface="aakar"/>
                <a:ea typeface="aakar"/>
                <a:cs typeface="aakar"/>
              </a:rPr>
              <a:t>French Odyssey</a:t>
            </a:r>
            <a:endParaRPr sz="3600">
              <a:latin typeface="aakar"/>
              <a:ea typeface="aakar"/>
              <a:cs typeface="aakar"/>
            </a:endParaRPr>
          </a:p>
        </p:txBody>
      </p:sp>
    </p:spTree>
  </p:cSld>
  <p:clrMapOvr>
    <a:masterClrMapping/>
  </p:clrMapOvr>
  <mc:AlternateContent xmlns:mc="http://schemas.openxmlformats.org/markup-compatibility/2006">
    <mc:Choice xmlns:p14="http://schemas.microsoft.com/office/powerpoint/2010/main" Requires="p14">
      <p:transition spd="slow" p14:dur="2000" advClick="1">
        <p:fade thruBlk="0"/>
      </p:transition>
    </mc:Choice>
    <mc:Fallback>
      <p:transition spd="slow" advClick="1">
        <p:fade thruBlk="0"/>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2"/>
          <a:stretch/>
        </a:blipFill>
      </p:bgPr>
    </p:bg>
    <p:spTree>
      <p:nvGrpSpPr>
        <p:cNvPr id="1" name="" hidden="0"/>
        <p:cNvGrpSpPr/>
        <p:nvPr isPhoto="0" userDrawn="0"/>
      </p:nvGrpSpPr>
      <p:grpSpPr bwMode="auto">
        <a:xfrm>
          <a:off x="0" y="0"/>
          <a:ext cx="0" cy="0"/>
          <a:chOff x="0" y="0"/>
          <a:chExt cx="0" cy="0"/>
        </a:xfrm>
      </p:grpSpPr>
      <p:sp>
        <p:nvSpPr>
          <p:cNvPr id="1492465547" name="" hidden="0"/>
          <p:cNvSpPr txBox="1"/>
          <p:nvPr isPhoto="0" userDrawn="0"/>
        </p:nvSpPr>
        <p:spPr bwMode="auto">
          <a:xfrm flipH="0" flipV="0">
            <a:off x="4220453" y="375226"/>
            <a:ext cx="4214701" cy="640115"/>
          </a:xfrm>
          <a:prstGeom prst="rect">
            <a:avLst/>
          </a:prstGeom>
          <a:solidFill>
            <a:schemeClr val="accent2"/>
          </a:solidFill>
        </p:spPr>
        <p:txBody>
          <a:bodyPr vertOverflow="overflow" horzOverflow="clip" vert="horz" wrap="square" lIns="91440" tIns="45720" rIns="91440" bIns="45720" numCol="1" spcCol="0" rtlCol="0" fromWordArt="0" anchor="t" anchorCtr="0" forceAA="0" upright="0" compatLnSpc="0">
            <a:spAutoFit/>
          </a:bodyPr>
          <a:p>
            <a:pPr algn="ctr">
              <a:defRPr/>
            </a:pPr>
            <a:r>
              <a:rPr sz="3600">
                <a:latin typeface="aakar"/>
                <a:ea typeface="aakar"/>
                <a:cs typeface="aakar"/>
              </a:rPr>
              <a:t>Latin Odyssey</a:t>
            </a:r>
            <a:endParaRPr sz="3600">
              <a:latin typeface="aakar"/>
              <a:ea typeface="aakar"/>
              <a:cs typeface="aakar"/>
            </a:endParaRPr>
          </a:p>
        </p:txBody>
      </p:sp>
    </p:spTree>
  </p:cSld>
  <p:clrMapOvr>
    <a:masterClrMapping/>
  </p:clrMapOvr>
  <mc:AlternateContent xmlns:mc="http://schemas.openxmlformats.org/markup-compatibility/2006">
    <mc:Choice xmlns:p14="http://schemas.microsoft.com/office/powerpoint/2010/main" Requires="p14">
      <p:transition spd="med" p14:dur="1000" advClick="1">
        <p:fade thruBlk="0"/>
      </p:transition>
    </mc:Choice>
    <mc:Fallback>
      <p:transition spd="med" advClick="1">
        <p:fade thruBlk="0"/>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2"/>
          <a:stretch/>
        </a:blipFill>
      </p:bgPr>
    </p:bg>
    <p:spTree>
      <p:nvGrpSpPr>
        <p:cNvPr id="1" name="" hidden="0"/>
        <p:cNvGrpSpPr/>
        <p:nvPr isPhoto="0" userDrawn="0"/>
      </p:nvGrpSpPr>
      <p:grpSpPr bwMode="auto">
        <a:xfrm>
          <a:off x="0" y="0"/>
          <a:ext cx="0" cy="0"/>
          <a:chOff x="0" y="0"/>
          <a:chExt cx="0" cy="0"/>
        </a:xfrm>
      </p:grpSpPr>
      <p:sp>
        <p:nvSpPr>
          <p:cNvPr id="897006673" name="" hidden="0"/>
          <p:cNvSpPr txBox="1"/>
          <p:nvPr isPhoto="0" userDrawn="0"/>
        </p:nvSpPr>
        <p:spPr bwMode="auto">
          <a:xfrm flipH="0" flipV="0">
            <a:off x="4220453" y="375226"/>
            <a:ext cx="4214917" cy="640115"/>
          </a:xfrm>
          <a:prstGeom prst="rect">
            <a:avLst/>
          </a:prstGeom>
          <a:solidFill>
            <a:schemeClr val="accent2"/>
          </a:solidFill>
        </p:spPr>
        <p:txBody>
          <a:bodyPr vertOverflow="overflow" horzOverflow="clip" vert="horz" wrap="square" lIns="91440" tIns="45720" rIns="91440" bIns="45720" numCol="1" spcCol="0" rtlCol="0" fromWordArt="0" anchor="t" anchorCtr="0" forceAA="0" upright="0" compatLnSpc="0">
            <a:spAutoFit/>
          </a:bodyPr>
          <a:p>
            <a:pPr algn="ctr">
              <a:defRPr/>
            </a:pPr>
            <a:r>
              <a:rPr sz="3600">
                <a:latin typeface="aakar"/>
                <a:ea typeface="aakar"/>
                <a:cs typeface="aakar"/>
              </a:rPr>
              <a:t>Greek Odyssey</a:t>
            </a:r>
            <a:endParaRPr sz="3600">
              <a:latin typeface="aakar"/>
              <a:ea typeface="aakar"/>
              <a:cs typeface="aakar"/>
            </a:endParaRPr>
          </a:p>
        </p:txBody>
      </p:sp>
    </p:spTree>
  </p:cSld>
  <p:clrMapOvr>
    <a:masterClrMapping/>
  </p:clrMapOvr>
  <mc:AlternateContent xmlns:mc="http://schemas.openxmlformats.org/markup-compatibility/2006">
    <mc:Choice xmlns:p14="http://schemas.microsoft.com/office/powerpoint/2010/main" Requires="p14">
      <p:transition spd="med" p14:dur="1000" advClick="1">
        <p:fade thruBlk="0"/>
      </p:transition>
    </mc:Choice>
    <mc:Fallback>
      <p:transition spd="med" advClick="1">
        <p:fade thruBlk="0"/>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2"/>
          <a:stretch/>
        </a:blipFill>
      </p:bgPr>
    </p:bg>
    <p:spTree>
      <p:nvGrpSpPr>
        <p:cNvPr id="1" name="" hidden="0"/>
        <p:cNvGrpSpPr/>
        <p:nvPr isPhoto="0" userDrawn="0"/>
      </p:nvGrpSpPr>
      <p:grpSpPr bwMode="auto">
        <a:xfrm>
          <a:off x="0" y="0"/>
          <a:ext cx="0" cy="0"/>
          <a:chOff x="0" y="0"/>
          <a:chExt cx="0" cy="0"/>
        </a:xfrm>
      </p:grpSpPr>
      <p:sp>
        <p:nvSpPr>
          <p:cNvPr id="532997443" name="" hidden="0"/>
          <p:cNvSpPr txBox="1"/>
          <p:nvPr isPhoto="0" userDrawn="0"/>
        </p:nvSpPr>
        <p:spPr bwMode="auto">
          <a:xfrm flipH="0" flipV="0">
            <a:off x="4220453" y="375226"/>
            <a:ext cx="4214845" cy="640115"/>
          </a:xfrm>
          <a:prstGeom prst="rect">
            <a:avLst/>
          </a:prstGeom>
          <a:solidFill>
            <a:schemeClr val="accent1">
              <a:lumMod val="75000"/>
            </a:schemeClr>
          </a:solidFill>
        </p:spPr>
        <p:txBody>
          <a:bodyPr vertOverflow="overflow" horzOverflow="clip" vert="horz" wrap="square" lIns="91440" tIns="45720" rIns="91440" bIns="45720" numCol="1" spcCol="0" rtlCol="0" fromWordArt="0" anchor="t" anchorCtr="0" forceAA="0" upright="0" compatLnSpc="0">
            <a:spAutoFit/>
          </a:bodyPr>
          <a:p>
            <a:pPr algn="ctr">
              <a:defRPr/>
            </a:pPr>
            <a:r>
              <a:rPr sz="3600">
                <a:latin typeface="aakar"/>
                <a:ea typeface="aakar"/>
                <a:cs typeface="aakar"/>
              </a:rPr>
              <a:t>English Iliad</a:t>
            </a:r>
            <a:endParaRPr sz="3600">
              <a:latin typeface="aakar"/>
              <a:ea typeface="aakar"/>
              <a:cs typeface="aak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2"/>
          <a:stretch/>
        </a:blipFill>
      </p:bgPr>
    </p:bg>
    <p:spTree>
      <p:nvGrpSpPr>
        <p:cNvPr id="1" name="" hidden="0"/>
        <p:cNvGrpSpPr/>
        <p:nvPr isPhoto="0" userDrawn="0"/>
      </p:nvGrpSpPr>
      <p:grpSpPr bwMode="auto">
        <a:xfrm>
          <a:off x="0" y="0"/>
          <a:ext cx="0" cy="0"/>
          <a:chOff x="0" y="0"/>
          <a:chExt cx="0" cy="0"/>
        </a:xfrm>
      </p:grpSpPr>
      <p:sp>
        <p:nvSpPr>
          <p:cNvPr id="181914128" name="" hidden="0"/>
          <p:cNvSpPr txBox="1"/>
          <p:nvPr isPhoto="0" userDrawn="0"/>
        </p:nvSpPr>
        <p:spPr bwMode="auto">
          <a:xfrm flipH="0" flipV="0">
            <a:off x="4220453" y="375226"/>
            <a:ext cx="4215385" cy="640115"/>
          </a:xfrm>
          <a:prstGeom prst="rect">
            <a:avLst/>
          </a:prstGeom>
          <a:solidFill>
            <a:schemeClr val="accent1">
              <a:lumMod val="75000"/>
            </a:schemeClr>
          </a:solidFill>
        </p:spPr>
        <p:txBody>
          <a:bodyPr vertOverflow="overflow" horzOverflow="clip" vert="horz" wrap="square" lIns="91440" tIns="45720" rIns="91440" bIns="45720" numCol="1" spcCol="0" rtlCol="0" fromWordArt="0" anchor="t" anchorCtr="0" forceAA="0" upright="0" compatLnSpc="0">
            <a:spAutoFit/>
          </a:bodyPr>
          <a:p>
            <a:pPr algn="ctr">
              <a:defRPr/>
            </a:pPr>
            <a:r>
              <a:rPr sz="3600">
                <a:latin typeface="aakar"/>
                <a:ea typeface="aakar"/>
                <a:cs typeface="aakar"/>
              </a:rPr>
              <a:t>Spanish Iliad</a:t>
            </a:r>
            <a:endParaRPr sz="3600">
              <a:latin typeface="aakar"/>
              <a:ea typeface="aakar"/>
              <a:cs typeface="aak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2"/>
          <a:stretch/>
        </a:blipFill>
      </p:bgPr>
    </p:bg>
    <p:spTree>
      <p:nvGrpSpPr>
        <p:cNvPr id="1" name="" hidden="0"/>
        <p:cNvGrpSpPr/>
        <p:nvPr isPhoto="0" userDrawn="0"/>
      </p:nvGrpSpPr>
      <p:grpSpPr bwMode="auto">
        <a:xfrm>
          <a:off x="0" y="0"/>
          <a:ext cx="0" cy="0"/>
          <a:chOff x="0" y="0"/>
          <a:chExt cx="0" cy="0"/>
        </a:xfrm>
      </p:grpSpPr>
      <p:sp>
        <p:nvSpPr>
          <p:cNvPr id="1346204911" name="" hidden="0"/>
          <p:cNvSpPr txBox="1"/>
          <p:nvPr isPhoto="0" userDrawn="0"/>
        </p:nvSpPr>
        <p:spPr bwMode="auto">
          <a:xfrm flipH="0" flipV="0">
            <a:off x="4220453" y="375226"/>
            <a:ext cx="4215421" cy="640115"/>
          </a:xfrm>
          <a:prstGeom prst="rect">
            <a:avLst/>
          </a:prstGeom>
          <a:solidFill>
            <a:schemeClr val="accent1">
              <a:lumMod val="75000"/>
            </a:schemeClr>
          </a:solidFill>
        </p:spPr>
        <p:txBody>
          <a:bodyPr vertOverflow="overflow" horzOverflow="clip" vert="horz" wrap="square" lIns="91440" tIns="45720" rIns="91440" bIns="45720" numCol="1" spcCol="0" rtlCol="0" fromWordArt="0" anchor="t" anchorCtr="0" forceAA="0" upright="0" compatLnSpc="0">
            <a:spAutoFit/>
          </a:bodyPr>
          <a:p>
            <a:pPr algn="ctr">
              <a:defRPr/>
            </a:pPr>
            <a:r>
              <a:rPr sz="3600">
                <a:latin typeface="aakar"/>
                <a:ea typeface="aakar"/>
                <a:cs typeface="aakar"/>
              </a:rPr>
              <a:t>French Iliad</a:t>
            </a:r>
            <a:endParaRPr sz="3600">
              <a:latin typeface="aakar"/>
              <a:ea typeface="aakar"/>
              <a:cs typeface="aak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2"/>
          <a:stretch/>
        </a:blipFill>
      </p:bgPr>
    </p:bg>
    <p:spTree>
      <p:nvGrpSpPr>
        <p:cNvPr id="1" name="" hidden="0"/>
        <p:cNvGrpSpPr/>
        <p:nvPr isPhoto="0" userDrawn="0"/>
      </p:nvGrpSpPr>
      <p:grpSpPr bwMode="auto">
        <a:xfrm>
          <a:off x="0" y="0"/>
          <a:ext cx="0" cy="0"/>
          <a:chOff x="0" y="0"/>
          <a:chExt cx="0" cy="0"/>
        </a:xfrm>
      </p:grpSpPr>
      <p:sp>
        <p:nvSpPr>
          <p:cNvPr id="639200262" name="" hidden="0"/>
          <p:cNvSpPr txBox="1"/>
          <p:nvPr isPhoto="0" userDrawn="0"/>
        </p:nvSpPr>
        <p:spPr bwMode="auto">
          <a:xfrm flipH="0" flipV="0">
            <a:off x="4220453" y="375226"/>
            <a:ext cx="4215313" cy="640115"/>
          </a:xfrm>
          <a:prstGeom prst="rect">
            <a:avLst/>
          </a:prstGeom>
          <a:solidFill>
            <a:schemeClr val="accent1">
              <a:lumMod val="75000"/>
            </a:schemeClr>
          </a:solidFill>
        </p:spPr>
        <p:txBody>
          <a:bodyPr vertOverflow="overflow" horzOverflow="clip" vert="horz" wrap="square" lIns="91440" tIns="45720" rIns="91440" bIns="45720" numCol="1" spcCol="0" rtlCol="0" fromWordArt="0" anchor="t" anchorCtr="0" forceAA="0" upright="0" compatLnSpc="0">
            <a:spAutoFit/>
          </a:bodyPr>
          <a:p>
            <a:pPr algn="ctr">
              <a:defRPr/>
            </a:pPr>
            <a:r>
              <a:rPr sz="3600">
                <a:latin typeface="aakar"/>
                <a:ea typeface="aakar"/>
                <a:cs typeface="aakar"/>
              </a:rPr>
              <a:t>Latin Iliad</a:t>
            </a:r>
            <a:endParaRPr sz="3600">
              <a:latin typeface="aakar"/>
              <a:ea typeface="aakar"/>
              <a:cs typeface="aak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2"/>
          <a:stretch/>
        </a:blipFill>
      </p:bgPr>
    </p:bg>
    <p:spTree>
      <p:nvGrpSpPr>
        <p:cNvPr id="1" name="" hidden="0"/>
        <p:cNvGrpSpPr/>
        <p:nvPr isPhoto="0" userDrawn="0"/>
      </p:nvGrpSpPr>
      <p:grpSpPr bwMode="auto">
        <a:xfrm>
          <a:off x="0" y="0"/>
          <a:ext cx="0" cy="0"/>
          <a:chOff x="0" y="0"/>
          <a:chExt cx="0" cy="0"/>
        </a:xfrm>
      </p:grpSpPr>
      <p:sp>
        <p:nvSpPr>
          <p:cNvPr id="189250813" name="" hidden="0"/>
          <p:cNvSpPr txBox="1"/>
          <p:nvPr isPhoto="0" userDrawn="0"/>
        </p:nvSpPr>
        <p:spPr bwMode="auto">
          <a:xfrm flipH="0" flipV="0">
            <a:off x="4220453" y="375226"/>
            <a:ext cx="4215745" cy="640115"/>
          </a:xfrm>
          <a:prstGeom prst="rect">
            <a:avLst/>
          </a:prstGeom>
          <a:solidFill>
            <a:schemeClr val="accent1">
              <a:lumMod val="75000"/>
            </a:schemeClr>
          </a:solidFill>
        </p:spPr>
        <p:txBody>
          <a:bodyPr vertOverflow="overflow" horzOverflow="clip" vert="horz" wrap="square" lIns="91440" tIns="45720" rIns="91440" bIns="45720" numCol="1" spcCol="0" rtlCol="0" fromWordArt="0" anchor="t" anchorCtr="0" forceAA="0" upright="0" compatLnSpc="0">
            <a:spAutoFit/>
          </a:bodyPr>
          <a:p>
            <a:pPr algn="ctr">
              <a:defRPr/>
            </a:pPr>
            <a:r>
              <a:rPr sz="3600">
                <a:latin typeface="aakar"/>
                <a:ea typeface="aakar"/>
                <a:cs typeface="aakar"/>
              </a:rPr>
              <a:t>Greek Iliad</a:t>
            </a:r>
            <a:endParaRPr sz="3600">
              <a:latin typeface="aakar"/>
              <a:ea typeface="aakar"/>
              <a:cs typeface="aak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bg1"/>
        </a:solidFill>
      </p:bgPr>
    </p:bg>
    <p:spTree>
      <p:nvGrpSpPr>
        <p:cNvPr id="1" name="" hidden="0"/>
        <p:cNvGrpSpPr/>
        <p:nvPr isPhoto="0" userDrawn="0"/>
      </p:nvGrpSpPr>
      <p:grpSpPr bwMode="auto">
        <a:xfrm>
          <a:off x="0" y="0"/>
          <a:ext cx="0" cy="0"/>
          <a:chOff x="0" y="0"/>
          <a:chExt cx="0" cy="0"/>
        </a:xfrm>
      </p:grpSpPr>
      <p:sp>
        <p:nvSpPr>
          <p:cNvPr id="1985639597" name="Заголовок 1" hidden="0"/>
          <p:cNvSpPr>
            <a:spLocks noGrp="1"/>
          </p:cNvSpPr>
          <p:nvPr isPhoto="0" userDrawn="0">
            <p:ph type="title" hasCustomPrompt="0"/>
          </p:nvPr>
        </p:nvSpPr>
        <p:spPr bwMode="auto">
          <a:xfrm flipH="0" flipV="0">
            <a:off x="6933636" y="323272"/>
            <a:ext cx="4504444" cy="1143000"/>
          </a:xfrm>
          <a:prstGeom prst="rect">
            <a:avLst/>
          </a:prstGeom>
          <a:solidFill>
            <a:schemeClr val="accent3">
              <a:lumMod val="50000"/>
            </a:schemeClr>
          </a:solidFill>
        </p:spPr>
        <p:txBody>
          <a:bodyPr/>
          <a:lstStyle/>
          <a:p>
            <a:pPr>
              <a:defRPr/>
            </a:pPr>
            <a:r>
              <a:rPr>
                <a:solidFill>
                  <a:schemeClr val="tx1"/>
                </a:solidFill>
                <a:latin typeface="aakar"/>
                <a:ea typeface="aakar"/>
                <a:cs typeface="aakar"/>
              </a:rPr>
              <a:t>Word </a:t>
            </a:r>
            <a:r>
              <a:rPr>
                <a:solidFill>
                  <a:schemeClr val="tx1"/>
                </a:solidFill>
                <a:latin typeface="aakar"/>
                <a:ea typeface="aakar"/>
                <a:cs typeface="aakar"/>
              </a:rPr>
              <a:t>Frequencies</a:t>
            </a:r>
            <a:endParaRPr>
              <a:solidFill>
                <a:schemeClr val="tx1"/>
              </a:solidFill>
              <a:latin typeface="aakar"/>
              <a:ea typeface="aakar"/>
              <a:cs typeface="aakar"/>
            </a:endParaRPr>
          </a:p>
        </p:txBody>
      </p:sp>
      <p:sp>
        <p:nvSpPr>
          <p:cNvPr id="111309317" name="Объект 2" hidden="0"/>
          <p:cNvSpPr>
            <a:spLocks noGrp="1"/>
          </p:cNvSpPr>
          <p:nvPr isPhoto="0" userDrawn="0">
            <p:ph idx="1" hasCustomPrompt="0"/>
          </p:nvPr>
        </p:nvSpPr>
        <p:spPr bwMode="auto">
          <a:xfrm flipH="0" flipV="0">
            <a:off x="5605908" y="1933863"/>
            <a:ext cx="5976490" cy="4192299"/>
          </a:xfrm>
          <a:prstGeom prst="rect">
            <a:avLst/>
          </a:prstGeom>
          <a:solidFill>
            <a:schemeClr val="accent3">
              <a:lumMod val="75000"/>
            </a:schemeClr>
          </a:solidFill>
        </p:spPr>
        <p:txBody>
          <a:bodyPr vertOverflow="overflow" horzOverflow="clip" vert="horz" wrap="square" lIns="91440" tIns="45720" rIns="91440" bIns="45720" numCol="1" spcCol="0" rtlCol="0" fromWordArt="0" anchor="t" anchorCtr="0" forceAA="0" upright="0" compatLnSpc="0">
            <a:normAutofit fontScale="80000" lnSpcReduction="4000"/>
          </a:bodyPr>
          <a:lstStyle/>
          <a:p>
            <a:pPr marL="0" indent="0">
              <a:buFont typeface="Arial"/>
              <a:buNone/>
              <a:defRPr/>
            </a:pPr>
            <a:r>
              <a:rPr sz="2500">
                <a:solidFill>
                  <a:schemeClr val="tx1">
                    <a:lumMod val="90000"/>
                    <a:lumOff val="5000"/>
                  </a:schemeClr>
                </a:solidFill>
                <a:latin typeface="aakar"/>
                <a:ea typeface="aakar"/>
                <a:cs typeface="aakar"/>
              </a:rPr>
              <a:t>Word frequency is actually what is being analyzed in this project. </a:t>
            </a:r>
            <a:r>
              <a:rPr sz="2500" b="0" i="0" u="none">
                <a:solidFill>
                  <a:schemeClr val="tx1">
                    <a:lumMod val="90000"/>
                    <a:lumOff val="5000"/>
                  </a:schemeClr>
                </a:solidFill>
                <a:latin typeface="aakar"/>
                <a:ea typeface="aakar"/>
                <a:cs typeface="aakar"/>
              </a:rPr>
              <a:t>Estoup </a:t>
            </a:r>
            <a:r>
              <a:rPr sz="2500" b="0" i="0" u="none">
                <a:solidFill>
                  <a:schemeClr val="tx1">
                    <a:lumMod val="90000"/>
                    <a:lumOff val="5000"/>
                  </a:schemeClr>
                </a:solidFill>
                <a:latin typeface="aakar"/>
                <a:ea typeface="aakar"/>
                <a:cs typeface="aakar"/>
              </a:rPr>
              <a:t>observed that the frequency with which words are used follows a power law, and this observation was famously examined in depth and confirmed by Zipf. </a:t>
            </a:r>
            <a:r>
              <a:rPr sz="2500" b="0" i="0" u="none">
                <a:solidFill>
                  <a:schemeClr val="tx1">
                    <a:lumMod val="90000"/>
                    <a:lumOff val="5000"/>
                  </a:schemeClr>
                </a:solidFill>
                <a:latin typeface="aakar"/>
                <a:ea typeface="aakar"/>
                <a:cs typeface="aakar"/>
              </a:rPr>
              <a:t>Panel (a)</a:t>
            </a:r>
            <a:r>
              <a:rPr sz="2500" b="0" i="0" u="none">
                <a:solidFill>
                  <a:schemeClr val="tx1">
                    <a:lumMod val="90000"/>
                    <a:lumOff val="5000"/>
                  </a:schemeClr>
                </a:solidFill>
                <a:latin typeface="aakar"/>
                <a:ea typeface="aakar"/>
                <a:cs typeface="aakar"/>
              </a:rPr>
              <a:t> shows the cumulative distribution of the number of times that words occur in a typical piece of English text, in this case the text of the novel </a:t>
            </a:r>
            <a:r>
              <a:rPr sz="2500" b="0" i="0" u="none">
                <a:solidFill>
                  <a:schemeClr val="tx1">
                    <a:lumMod val="90000"/>
                    <a:lumOff val="5000"/>
                  </a:schemeClr>
                </a:solidFill>
                <a:latin typeface="aakar"/>
                <a:ea typeface="aakar"/>
                <a:cs typeface="aakar"/>
              </a:rPr>
              <a:t>Moby Dick</a:t>
            </a:r>
            <a:r>
              <a:rPr sz="2500" b="0" i="0" u="none">
                <a:solidFill>
                  <a:schemeClr val="tx1">
                    <a:lumMod val="90000"/>
                    <a:lumOff val="5000"/>
                  </a:schemeClr>
                </a:solidFill>
                <a:latin typeface="aakar"/>
                <a:ea typeface="aakar"/>
                <a:cs typeface="aakar"/>
              </a:rPr>
              <a:t> by Herman Melville.</a:t>
            </a:r>
            <a:r>
              <a:rPr lang="en-US" sz="2500" b="0" i="0" u="none" strike="noStrike" cap="none" spc="0">
                <a:solidFill>
                  <a:schemeClr val="tx1">
                    <a:lumMod val="90000"/>
                    <a:lumOff val="5000"/>
                  </a:schemeClr>
                </a:solidFill>
                <a:latin typeface="aakar"/>
                <a:ea typeface="aakar"/>
                <a:cs typeface="aakar"/>
              </a:rPr>
              <a:t> The most common words in this case are, in order, “the”, “of”, “and”, “a” and “to”, and the same is true for most written English texts. Interestingly, however, it is not true for spoken English. The most common words in spoken English are, in order, “I”, “and”, “the”, “to” and “that”. </a:t>
            </a:r>
            <a:endParaRPr sz="2500">
              <a:solidFill>
                <a:schemeClr val="tx1">
                  <a:lumMod val="90000"/>
                  <a:lumOff val="5000"/>
                </a:schemeClr>
              </a:solidFill>
              <a:latin typeface="aakar"/>
              <a:ea typeface="aakar"/>
              <a:cs typeface="aakar"/>
            </a:endParaRPr>
          </a:p>
        </p:txBody>
      </p:sp>
      <p:pic>
        <p:nvPicPr>
          <p:cNvPr id="1520580188" name="" hidden="0"/>
          <p:cNvPicPr>
            <a:picLocks noChangeAspect="1"/>
          </p:cNvPicPr>
          <p:nvPr isPhoto="0" userDrawn="0"/>
        </p:nvPicPr>
        <p:blipFill>
          <a:blip r:embed="rId2"/>
          <a:srcRect l="0" t="0" r="66426" b="73905"/>
          <a:stretch/>
        </p:blipFill>
        <p:spPr bwMode="auto">
          <a:xfrm flipH="0" flipV="0">
            <a:off x="872272" y="800731"/>
            <a:ext cx="4363716" cy="4567638"/>
          </a:xfrm>
          <a:prstGeom prst="rect">
            <a:avLst/>
          </a:prstGeom>
        </p:spPr>
      </p:pic>
      <p:sp>
        <p:nvSpPr>
          <p:cNvPr id="2127283134" name="" hidden="0"/>
          <p:cNvSpPr txBox="1"/>
          <p:nvPr isPhoto="0" userDrawn="0"/>
        </p:nvSpPr>
        <p:spPr bwMode="auto">
          <a:xfrm flipH="0" flipV="0">
            <a:off x="872272" y="5310908"/>
            <a:ext cx="4160071" cy="1066835"/>
          </a:xfrm>
          <a:prstGeom prst="rect">
            <a:avLst/>
          </a:prstGeom>
          <a:solidFill>
            <a:schemeClr val="accent3">
              <a:lumMod val="75000"/>
            </a:schemeClr>
          </a:solidFill>
        </p:spPr>
        <p:txBody>
          <a:bodyPr vertOverflow="overflow" horzOverflow="clip" vert="horz" wrap="square" lIns="91440" tIns="45720" rIns="91440" bIns="45720" numCol="1" spcCol="0" rtlCol="0" fromWordArt="0" anchor="t" anchorCtr="0" forceAA="0" upright="0" compatLnSpc="0">
            <a:spAutoFit/>
          </a:bodyPr>
          <a:p>
            <a:pPr>
              <a:defRPr/>
            </a:pPr>
            <a:r>
              <a:rPr sz="1600" b="0" i="0" u="none">
                <a:solidFill>
                  <a:schemeClr val="tx1"/>
                </a:solidFill>
                <a:latin typeface="aakar"/>
                <a:ea typeface="aakar"/>
                <a:cs typeface="aakar"/>
              </a:rPr>
              <a:t> J. B. Estoup, </a:t>
            </a:r>
            <a:r>
              <a:rPr sz="1600" b="0" i="0" u="none">
                <a:solidFill>
                  <a:schemeClr val="tx1"/>
                </a:solidFill>
                <a:latin typeface="aakar"/>
                <a:ea typeface="aakar"/>
                <a:cs typeface="aakar"/>
              </a:rPr>
              <a:t>Gammes Stenographiques</a:t>
            </a:r>
            <a:r>
              <a:rPr sz="1600" b="0" i="0" u="none">
                <a:solidFill>
                  <a:schemeClr val="tx1"/>
                </a:solidFill>
                <a:latin typeface="aakar"/>
                <a:ea typeface="aakar"/>
                <a:cs typeface="aakar"/>
              </a:rPr>
              <a:t>. Institut Stenographique de France, Paris </a:t>
            </a:r>
            <a:r>
              <a:rPr sz="1600" b="0">
                <a:solidFill>
                  <a:schemeClr val="tx1"/>
                </a:solidFill>
                <a:latin typeface="aakar"/>
                <a:ea typeface="aakar"/>
                <a:cs typeface="aakar"/>
              </a:rPr>
              <a:t> made an observation on this before Zipf did, yet the law was still named after Zipf.</a:t>
            </a:r>
            <a:endParaRPr sz="1600" b="0">
              <a:solidFill>
                <a:schemeClr val="tx1"/>
              </a:solidFill>
              <a:latin typeface="aakar"/>
              <a:ea typeface="aakar"/>
              <a:cs typeface="aak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accent4">
            <a:lumMod val="20000"/>
            <a:lumOff val="80000"/>
          </a:schemeClr>
        </a:solidFill>
      </p:bgPr>
    </p:bg>
    <p:spTree>
      <p:nvGrpSpPr>
        <p:cNvPr id="1" name="" hidden="0"/>
        <p:cNvGrpSpPr/>
        <p:nvPr isPhoto="0" userDrawn="0"/>
      </p:nvGrpSpPr>
      <p:grpSpPr bwMode="auto">
        <a:xfrm>
          <a:off x="0" y="0"/>
          <a:ext cx="0" cy="0"/>
          <a:chOff x="0" y="0"/>
          <a:chExt cx="0" cy="0"/>
        </a:xfrm>
      </p:grpSpPr>
      <p:sp>
        <p:nvSpPr>
          <p:cNvPr id="650173202" name="Title 1" hidden="0"/>
          <p:cNvSpPr>
            <a:spLocks noGrp="1"/>
          </p:cNvSpPr>
          <p:nvPr isPhoto="0" userDrawn="0">
            <p:ph type="title" hasCustomPrompt="0"/>
          </p:nvPr>
        </p:nvSpPr>
        <p:spPr bwMode="auto"/>
        <p:txBody>
          <a:bodyPr/>
          <a:lstStyle/>
          <a:p>
            <a:pPr>
              <a:defRPr/>
            </a:pPr>
            <a:r>
              <a:rPr>
                <a:latin typeface="aakar"/>
                <a:ea typeface="aakar"/>
                <a:cs typeface="aakar"/>
              </a:rPr>
              <a:t>Results</a:t>
            </a:r>
            <a:endParaRPr>
              <a:latin typeface="aakar"/>
              <a:ea typeface="aakar"/>
              <a:cs typeface="aakar"/>
            </a:endParaRPr>
          </a:p>
        </p:txBody>
      </p:sp>
      <p:sp>
        <p:nvSpPr>
          <p:cNvPr id="1705759439" name="Content Placeholder 2" hidden="0"/>
          <p:cNvSpPr>
            <a:spLocks noGrp="1"/>
          </p:cNvSpPr>
          <p:nvPr isPhoto="0" userDrawn="0">
            <p:ph idx="1" hasCustomPrompt="0"/>
          </p:nvPr>
        </p:nvSpPr>
        <p:spPr bwMode="auto"/>
        <p:txBody>
          <a:bodyPr vertOverflow="overflow" horzOverflow="clip" vert="horz" wrap="square" lIns="91440" tIns="45720" rIns="91440" bIns="45720" numCol="1" spcCol="0" rtlCol="0" fromWordArt="0" anchor="t" anchorCtr="0" forceAA="0" upright="0" compatLnSpc="0">
            <a:normAutofit fontScale="70000" lnSpcReduction="6000"/>
          </a:bodyPr>
          <a:lstStyle/>
          <a:p>
            <a:pPr marL="0" indent="0">
              <a:buFont typeface="Arial"/>
              <a:buNone/>
              <a:defRPr/>
            </a:pPr>
            <a:r>
              <a:rPr/>
              <a:t>As seen in the graphs above, Zipf’s law does not vary within languages. Something about the way books are written transcends language boundaries. All languages apply to Zipf’s law, because there is no escaping this distribution in nature. Repetitive vocabulary is engrained into human language. The reason why this happens is a combination of {go to your notes}. </a:t>
            </a:r>
            <a:r>
              <a:rPr lang="en-US" sz="2800" b="0" i="0" u="none" strike="noStrike" cap="none" spc="0">
                <a:solidFill>
                  <a:schemeClr val="tx1"/>
                </a:solidFill>
                <a:latin typeface="+mn-lt"/>
                <a:ea typeface="+mn-ea"/>
                <a:cs typeface="+mn-cs"/>
              </a:rPr>
              <a:t>fter analyzing translations of The Odyssey and The Iliad in Latin, English, French, Spanish, and Greek, there have been a few conclusions that can be drawn jsut upon looking at the graphs. The most obvious result to note is that all the graphs look almost identical to one another. Although the texts are from the same book, there is little change cause by language translation. All the graphs follow Zipf's law. Unsuprisingly, the most frequently used words had low semantic value, meaning that those words are articles, and provide no context to the text. The most frequently used words are words that are there mostly for grammar. The most frequently used word from each text was the word, ``the''. This comes as no suprise, because in the English language alone, one in every sixteen words said is, ``the''. Although the result was guaranteed, it is still extrodinary how this arises. The repetition of human langauge is something that will never cease to amaze. The patterns that nature makes are astounding. Now, we must explain why it happens.</a:t>
            </a:r>
            <a:r>
              <a:rPr/>
              <a:t> </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515957859" name="Title 1" hidden="0"/>
          <p:cNvSpPr>
            <a:spLocks noGrp="1"/>
          </p:cNvSpPr>
          <p:nvPr isPhoto="0" userDrawn="0">
            <p:ph type="title" hasCustomPrompt="0"/>
          </p:nvPr>
        </p:nvSpPr>
        <p:spPr bwMode="auto"/>
        <p:txBody>
          <a:bodyPr/>
          <a:lstStyle/>
          <a:p>
            <a:pPr>
              <a:defRPr/>
            </a:pPr>
            <a:r>
              <a:rPr>
                <a:latin typeface="aakar"/>
                <a:ea typeface="aakar"/>
                <a:cs typeface="aakar"/>
              </a:rPr>
              <a:t>Why do all the graphs look the same?</a:t>
            </a:r>
            <a:endParaRPr/>
          </a:p>
        </p:txBody>
      </p:sp>
      <p:sp>
        <p:nvSpPr>
          <p:cNvPr id="356989501" name="Content Placeholder 2" hidden="0"/>
          <p:cNvSpPr>
            <a:spLocks noGrp="1"/>
          </p:cNvSpPr>
          <p:nvPr isPhoto="0" userDrawn="0">
            <p:ph idx="1" hasCustomPrompt="0"/>
          </p:nvPr>
        </p:nvSpPr>
        <p:spPr bwMode="auto"/>
        <p:txBody>
          <a:bodyPr vertOverflow="overflow" horzOverflow="clip" vert="horz" wrap="square" lIns="91440" tIns="45720" rIns="91440" bIns="45720" numCol="1" spcCol="0" rtlCol="0" fromWordArt="0" anchor="t" anchorCtr="0" forceAA="0" upright="0" compatLnSpc="0">
            <a:normAutofit fontScale="90000" lnSpcReduction="2000"/>
          </a:bodyPr>
          <a:lstStyle/>
          <a:p>
            <a:pPr marL="0" indent="0">
              <a:buFont typeface="Arial"/>
              <a:buNone/>
              <a:defRPr/>
            </a:pPr>
            <a:r>
              <a:rPr/>
              <a:t>There’s a few theories as to why Zipf’s law occurs everywhere. At the end of the day, there is still no one proven reason that explains Zipf’s law. It’s a culmulation of many factors that influence this natural phenomenon. The theories we’ll be looking at today are:</a:t>
            </a:r>
            <a:endParaRPr/>
          </a:p>
          <a:p>
            <a:pPr>
              <a:defRPr/>
            </a:pPr>
            <a:r>
              <a:rPr/>
              <a:t>Principle of Least Effort</a:t>
            </a:r>
            <a:endParaRPr/>
          </a:p>
          <a:p>
            <a:pPr>
              <a:defRPr/>
            </a:pPr>
            <a:r>
              <a:rPr/>
              <a:t>Probability of chance</a:t>
            </a:r>
            <a:endParaRPr/>
          </a:p>
          <a:p>
            <a:pPr>
              <a:defRPr/>
            </a:pPr>
            <a:r>
              <a:rPr/>
              <a:t>Critical Points</a:t>
            </a:r>
            <a:endParaRPr/>
          </a:p>
          <a:p>
            <a:pPr>
              <a:defRPr/>
            </a:pPr>
            <a:r>
              <a:rPr/>
              <a:t>Pareto’s Principle</a:t>
            </a:r>
            <a:endParaRPr/>
          </a:p>
          <a:p>
            <a:pPr>
              <a:defRPr/>
            </a:pPr>
            <a:endParaRPr/>
          </a:p>
          <a:p>
            <a:pPr>
              <a:defRPr/>
            </a:pP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accent6">
            <a:lumMod val="50000"/>
            <a:alpha val="67999"/>
          </a:schemeClr>
        </a:solidFill>
      </p:bgPr>
    </p:bg>
    <p:spTree>
      <p:nvGrpSpPr>
        <p:cNvPr id="1" name="" hidden="0"/>
        <p:cNvGrpSpPr/>
        <p:nvPr isPhoto="0" userDrawn="0"/>
      </p:nvGrpSpPr>
      <p:grpSpPr bwMode="auto">
        <a:xfrm>
          <a:off x="0" y="0"/>
          <a:ext cx="0" cy="0"/>
          <a:chOff x="0" y="0"/>
          <a:chExt cx="0" cy="0"/>
        </a:xfrm>
      </p:grpSpPr>
      <p:sp>
        <p:nvSpPr>
          <p:cNvPr id="7679424" name="Title 1" hidden="0"/>
          <p:cNvSpPr>
            <a:spLocks noGrp="1"/>
          </p:cNvSpPr>
          <p:nvPr isPhoto="0" userDrawn="0">
            <p:ph type="title" hasCustomPrompt="0"/>
          </p:nvPr>
        </p:nvSpPr>
        <p:spPr bwMode="auto">
          <a:xfrm flipH="0" flipV="0">
            <a:off x="3941040" y="519545"/>
            <a:ext cx="4796572" cy="923636"/>
          </a:xfrm>
          <a:prstGeom prst="rect">
            <a:avLst/>
          </a:prstGeom>
          <a:solidFill>
            <a:schemeClr val="accent5">
              <a:lumMod val="20000"/>
              <a:lumOff val="80000"/>
            </a:schemeClr>
          </a:solidFill>
        </p:spPr>
        <p:txBody>
          <a:bodyPr/>
          <a:lstStyle/>
          <a:p>
            <a:pPr algn="ctr">
              <a:defRPr/>
            </a:pPr>
            <a:r>
              <a:rPr sz="4800">
                <a:latin typeface="aakar"/>
                <a:ea typeface="aakar"/>
                <a:cs typeface="aakar"/>
              </a:rPr>
              <a:t>Pareto’s Principle</a:t>
            </a:r>
            <a:endParaRPr/>
          </a:p>
        </p:txBody>
      </p:sp>
      <p:sp>
        <p:nvSpPr>
          <p:cNvPr id="487709730" name="Content Placeholder 2" hidden="0"/>
          <p:cNvSpPr>
            <a:spLocks noGrp="1"/>
          </p:cNvSpPr>
          <p:nvPr isPhoto="0" userDrawn="0">
            <p:ph idx="1" hasCustomPrompt="0"/>
          </p:nvPr>
        </p:nvSpPr>
        <p:spPr bwMode="auto">
          <a:xfrm flipH="0" flipV="0">
            <a:off x="838199" y="1876136"/>
            <a:ext cx="11002254" cy="4489450"/>
          </a:xfrm>
          <a:prstGeom prst="rect">
            <a:avLst/>
          </a:prstGeom>
          <a:solidFill>
            <a:schemeClr val="bg1">
              <a:alpha val="82000"/>
            </a:schemeClr>
          </a:solidFill>
        </p:spPr>
        <p:txBody>
          <a:bodyPr vertOverflow="overflow" horzOverflow="clip" vert="horz" wrap="square" lIns="91440" tIns="45720" rIns="91440" bIns="45720" numCol="1" spcCol="0" rtlCol="0" fromWordArt="0" anchor="t" anchorCtr="0" forceAA="0" upright="0" compatLnSpc="0">
            <a:normAutofit/>
          </a:bodyPr>
          <a:lstStyle/>
          <a:p>
            <a:pPr marL="0" indent="0">
              <a:buFont typeface="Arial"/>
              <a:buNone/>
              <a:defRPr/>
            </a:pPr>
            <a:r>
              <a:rPr lang="en-US" sz="2000" b="0" i="0" u="none" strike="noStrike" cap="none" spc="0">
                <a:solidFill>
                  <a:schemeClr val="tx1"/>
                </a:solidFill>
                <a:latin typeface="aakar"/>
                <a:ea typeface="aakar"/>
                <a:cs typeface="aakar"/>
              </a:rPr>
              <a:t>Although it is known that Zipf's law appears everywhere, it does not answer why it appears everywhere. There is not proven answer as to why it occurs, but there are many theories out </a:t>
            </a:r>
            <a:r>
              <a:rPr lang="en-US" sz="2000" b="0" i="0" u="none" strike="noStrike" cap="none" spc="0">
                <a:solidFill>
                  <a:schemeClr val="tx1"/>
                </a:solidFill>
                <a:latin typeface="aakar"/>
                <a:ea typeface="aakar"/>
                <a:cs typeface="aakar"/>
              </a:rPr>
              <a:t>									there. A discrete form of 									Pareto's Principle is seen in 									graphs of Zipf's law. The 									Pareto Principle states that 									around 20 percent of the causes 								are responsible for 80 percent									of the outcomes. Just like with 									Zipf's law, Pareto's Principle of 								Distribution is seen in many 									areas, but here are a few 									examples. In language, the most 								frequently used 18 percent of 									words account for 80 percent of all word occurrences.</a:t>
            </a:r>
            <a:endParaRPr lang="en-US" sz="2000" b="0" i="0" u="none" strike="noStrike" cap="none" spc="0">
              <a:solidFill>
                <a:schemeClr val="tx1"/>
              </a:solidFill>
              <a:latin typeface="aakar"/>
              <a:ea typeface="aakar"/>
              <a:cs typeface="aakar"/>
            </a:endParaRPr>
          </a:p>
        </p:txBody>
      </p:sp>
      <p:pic>
        <p:nvPicPr>
          <p:cNvPr id="1139527333" name="" hidden="0"/>
          <p:cNvPicPr>
            <a:picLocks noChangeAspect="1"/>
          </p:cNvPicPr>
          <p:nvPr isPhoto="0" userDrawn="0"/>
        </p:nvPicPr>
        <p:blipFill>
          <a:blip r:embed="rId2"/>
          <a:stretch/>
        </p:blipFill>
        <p:spPr bwMode="auto">
          <a:xfrm flipH="0" flipV="0">
            <a:off x="838199" y="2482272"/>
            <a:ext cx="7152002" cy="388331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bg1">
            <a:lumMod val="75000"/>
          </a:schemeClr>
        </a:solidFill>
      </p:bgPr>
    </p:bg>
    <p:spTree>
      <p:nvGrpSpPr>
        <p:cNvPr id="1" name="" hidden="0"/>
        <p:cNvGrpSpPr/>
        <p:nvPr isPhoto="0" userDrawn="0"/>
      </p:nvGrpSpPr>
      <p:grpSpPr bwMode="auto">
        <a:xfrm>
          <a:off x="0" y="0"/>
          <a:ext cx="0" cy="0"/>
          <a:chOff x="0" y="0"/>
          <a:chExt cx="0" cy="0"/>
        </a:xfrm>
      </p:grpSpPr>
      <p:sp>
        <p:nvSpPr>
          <p:cNvPr id="1397137130" name="Title 1" hidden="0"/>
          <p:cNvSpPr>
            <a:spLocks noGrp="1"/>
          </p:cNvSpPr>
          <p:nvPr isPhoto="0" userDrawn="0">
            <p:ph type="title" hasCustomPrompt="0"/>
          </p:nvPr>
        </p:nvSpPr>
        <p:spPr bwMode="auto">
          <a:prstGeom prst="rect">
            <a:avLst/>
          </a:prstGeom>
          <a:solidFill>
            <a:schemeClr val="bg1">
              <a:alpha val="87000"/>
            </a:schemeClr>
          </a:solidFill>
        </p:spPr>
        <p:txBody>
          <a:bodyPr/>
          <a:lstStyle/>
          <a:p>
            <a:pPr>
              <a:defRPr/>
            </a:pPr>
            <a:r>
              <a:rPr sz="4800">
                <a:latin typeface="aakar"/>
                <a:ea typeface="aakar"/>
                <a:cs typeface="aakar"/>
              </a:rPr>
              <a:t>Principle of Least Effort</a:t>
            </a:r>
            <a:endParaRPr sz="4800">
              <a:latin typeface="aakar"/>
              <a:ea typeface="aakar"/>
              <a:cs typeface="aakar"/>
            </a:endParaRPr>
          </a:p>
        </p:txBody>
      </p:sp>
      <p:sp>
        <p:nvSpPr>
          <p:cNvPr id="1235614246" name="Content Placeholder 2" hidden="0"/>
          <p:cNvSpPr>
            <a:spLocks noGrp="1"/>
          </p:cNvSpPr>
          <p:nvPr isPhoto="0" userDrawn="0">
            <p:ph idx="1" hasCustomPrompt="0"/>
          </p:nvPr>
        </p:nvSpPr>
        <p:spPr bwMode="auto"/>
        <p:txBody>
          <a:bodyPr vertOverflow="overflow" horzOverflow="clip" vert="horz" wrap="square" lIns="91440" tIns="45720" rIns="91440" bIns="45720" numCol="1" spcCol="0" rtlCol="0" fromWordArt="0" anchor="t" anchorCtr="0" forceAA="0" upright="0" compatLnSpc="0">
            <a:normAutofit fontScale="90000" lnSpcReduction="2000"/>
          </a:bodyPr>
          <a:lstStyle/>
          <a:p>
            <a:pPr marL="0" indent="0">
              <a:buFont typeface="Arial"/>
              <a:buNone/>
              <a:defRPr/>
            </a:pPr>
            <a:r>
              <a:rPr lang="en-US" sz="2800" b="0" i="0" u="none" strike="noStrike" cap="none" spc="0">
                <a:solidFill>
                  <a:schemeClr val="tx1"/>
                </a:solidFill>
                <a:latin typeface="Arial"/>
                <a:ea typeface="Arial"/>
                <a:cs typeface="Arial"/>
              </a:rPr>
              <a:t>There is one explanation that Zipf himself proposed, and that is the principle of least effort. The principle of least effort is a broad theory which suggests that animals, people, and even well-designed machines will naturally choose the path of least resistance or "effort". In the late 1940’s, Zipf studied this law. In that decade he published a book titled, “Human Behaviour and the Principle of Least Effort: An Introduction to Human Ecology”. He proposed that neither speakers nor hearers using a given language want to work any harder than necessary to reach understanding, and the process that results in approximately equal distribution of effort leads to the observed. He theorized that the distribution of word use was due to tendency to communicate efficiently with least effort, also known as Zipf’s law. </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accent3">
            <a:lumMod val="60000"/>
            <a:lumOff val="40000"/>
          </a:schemeClr>
        </a:solidFill>
      </p:bgPr>
    </p:bg>
    <p:spTree>
      <p:nvGrpSpPr>
        <p:cNvPr id="1" name="" hidden="0"/>
        <p:cNvGrpSpPr/>
        <p:nvPr isPhoto="0" userDrawn="0"/>
      </p:nvGrpSpPr>
      <p:grpSpPr bwMode="auto">
        <a:xfrm>
          <a:off x="0" y="0"/>
          <a:ext cx="0" cy="0"/>
          <a:chOff x="0" y="0"/>
          <a:chExt cx="0" cy="0"/>
        </a:xfrm>
      </p:grpSpPr>
      <p:sp>
        <p:nvSpPr>
          <p:cNvPr id="70294905" name="Title 1" hidden="0"/>
          <p:cNvSpPr>
            <a:spLocks noGrp="1"/>
          </p:cNvSpPr>
          <p:nvPr isPhoto="0" userDrawn="0">
            <p:ph type="title" hasCustomPrompt="0"/>
          </p:nvPr>
        </p:nvSpPr>
        <p:spPr bwMode="auto"/>
        <p:txBody>
          <a:bodyPr/>
          <a:lstStyle/>
          <a:p>
            <a:pPr>
              <a:defRPr/>
            </a:pPr>
            <a:r>
              <a:rPr/>
              <a:t>Probability of Chance</a:t>
            </a:r>
            <a:endParaRPr/>
          </a:p>
        </p:txBody>
      </p:sp>
      <p:sp>
        <p:nvSpPr>
          <p:cNvPr id="1986976147" name="Content Placeholder 2" hidden="0"/>
          <p:cNvSpPr>
            <a:spLocks noGrp="1"/>
          </p:cNvSpPr>
          <p:nvPr isPhoto="0" userDrawn="0">
            <p:ph idx="1" hasCustomPrompt="0"/>
          </p:nvPr>
        </p:nvSpPr>
        <p:spPr bwMode="auto"/>
        <p:txBody>
          <a:bodyPr vertOverflow="overflow" horzOverflow="clip" vert="horz" wrap="square" lIns="91440" tIns="45720" rIns="91440" bIns="45720" numCol="1" spcCol="0" rtlCol="0" fromWordArt="0" anchor="t" anchorCtr="0" forceAA="0" upright="0" compatLnSpc="0">
            <a:normAutofit fontScale="80000" lnSpcReduction="4000"/>
          </a:bodyPr>
          <a:lstStyle/>
          <a:p>
            <a:pPr marL="0" indent="0">
              <a:buFont typeface="Arial"/>
              <a:buNone/>
              <a:defRPr/>
            </a:pPr>
            <a:r>
              <a:rPr lang="en-US" sz="2800" b="0" i="0" u="none" strike="noStrike" cap="none" spc="0">
                <a:solidFill>
                  <a:schemeClr val="tx1"/>
                </a:solidFill>
                <a:latin typeface="Arial"/>
                <a:ea typeface="Arial"/>
                <a:cs typeface="Arial"/>
              </a:rPr>
              <a:t>Some researches argue that for language, the explanation is even simpler than imagined. A few years after Zipf published his paper, Menort Mandelbert showed that there may be nothing mysterious about Zipf's law at all. If a person, or even in his experiment, a monkey, randomly typed on a keyboard, they will produce words distributed according to Zipf's law. The reason this happens is because there are exponentially more different long words than short words. If all 26 letters on a keyboard, including the space bar are equally likely to be typed, after a letter has been typed and a word has begun, the probability that the next input being typed is the space bar, is one in twenty seven.  If someone randomly generates  characters, about one in every 27 or 3.7 percent of the input between spaces, will be a single letter. Our mysterious distribution has been created out f nothing but the inevitabilities of math. Is language just as random as typing character in a keyboard.</a:t>
            </a:r>
            <a:endParaRPr lang="en-US" sz="2800" b="0" i="0" u="none" strike="noStrike" cap="none" spc="0">
              <a:solidFill>
                <a:schemeClr val="tx1"/>
              </a:solidFill>
              <a:latin typeface="Arial"/>
              <a:ea typeface="Arial"/>
              <a:cs typeface="Arial"/>
            </a:endParaRPr>
          </a:p>
          <a:p>
            <a:pPr marL="0" indent="0">
              <a:buFont typeface="Arial"/>
              <a:buNone/>
              <a:defRPr/>
            </a:pPr>
            <a:endParaRPr lang="en-US" sz="2800" b="0" i="0" u="none" strike="noStrike" cap="none" spc="0">
              <a:solidFill>
                <a:schemeClr val="tx1"/>
              </a:solidFill>
              <a:latin typeface="Arial"/>
              <a:ea typeface="Arial"/>
              <a:cs typeface="Aria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accent2">
            <a:lumMod val="60000"/>
            <a:lumOff val="40000"/>
          </a:schemeClr>
        </a:solidFill>
      </p:bgPr>
    </p:bg>
    <p:spTree>
      <p:nvGrpSpPr>
        <p:cNvPr id="1" name="" hidden="0"/>
        <p:cNvGrpSpPr/>
        <p:nvPr isPhoto="0" userDrawn="0"/>
      </p:nvGrpSpPr>
      <p:grpSpPr bwMode="auto">
        <a:xfrm>
          <a:off x="0" y="0"/>
          <a:ext cx="0" cy="0"/>
          <a:chOff x="0" y="0"/>
          <a:chExt cx="0" cy="0"/>
        </a:xfrm>
      </p:grpSpPr>
      <p:sp>
        <p:nvSpPr>
          <p:cNvPr id="1566848106" name="Title 1" hidden="0"/>
          <p:cNvSpPr>
            <a:spLocks noGrp="1"/>
          </p:cNvSpPr>
          <p:nvPr isPhoto="0" userDrawn="0">
            <p:ph type="title" hasCustomPrompt="0"/>
          </p:nvPr>
        </p:nvSpPr>
        <p:spPr bwMode="auto"/>
        <p:txBody>
          <a:bodyPr/>
          <a:lstStyle/>
          <a:p>
            <a:pPr>
              <a:defRPr/>
            </a:pPr>
            <a:r>
              <a:rPr/>
              <a:t>Critical Points</a:t>
            </a:r>
            <a:endParaRPr/>
          </a:p>
        </p:txBody>
      </p:sp>
      <p:sp>
        <p:nvSpPr>
          <p:cNvPr id="994486652" name="Content Placeholder 2" hidden="0"/>
          <p:cNvSpPr>
            <a:spLocks noGrp="1"/>
          </p:cNvSpPr>
          <p:nvPr isPhoto="0" userDrawn="0">
            <p:ph idx="1" hasCustomPrompt="0"/>
          </p:nvPr>
        </p:nvSpPr>
        <p:spPr bwMode="auto"/>
        <p:txBody>
          <a:bodyPr vertOverflow="overflow" horzOverflow="clip" vert="horz" wrap="square" lIns="91440" tIns="45720" rIns="91440" bIns="45720" numCol="1" spcCol="0" rtlCol="0" fromWordArt="0" anchor="t" anchorCtr="0" forceAA="0" upright="0" compatLnSpc="0">
            <a:normAutofit fontScale="65000" lnSpcReduction="7000"/>
          </a:bodyPr>
          <a:lstStyle/>
          <a:p>
            <a:pPr marL="0" indent="0">
              <a:buFont typeface="Arial"/>
              <a:buNone/>
              <a:defRPr/>
            </a:pPr>
            <a:r>
              <a:rPr lang="en-US" sz="2800" b="0" i="0" u="none" strike="noStrike" cap="none" spc="0">
                <a:solidFill>
                  <a:schemeClr val="tx1"/>
                </a:solidFill>
                <a:latin typeface="Arial"/>
                <a:ea typeface="Arial"/>
                <a:cs typeface="Arial"/>
              </a:rPr>
              <a:t>Critical points may also play a role in the causation of Zipf's law. In writing and in conversation, speakers tend to stick to a topic. Even if, say in conversation, a person meanders off topic, there is still some type of segway that leads them in to the following thought. Speakers and writers have a reason to speak, and that's because they're saying something. Humans do not randomly choose words randomly. There is a union between their words. Conversations and literature aren't random. They have a purpose, so when a discussion is being had, they tend to repeat their point many times. The same vocabulary may show up repetitively, because that is what they are discussing. In literature, as well as in natural language, the topic of discussion is stuck with until a critical point is read. The critical point in a conversation is the moment when an agreement, conclusion, or turning point happens. Once the critical point of a conversation is reached, the subject is changed, and the vocabulary shifts. This is the way language flows. A topic is discussed, vocabulary specific to that topic is used, a critical point is met, and the subject changes. The critical point theory applies in small portions of text, but cannot apply in larger texts. Critcial points can be seen in short discussions, where the subject does not change, for at least a couple minutes. Paragraphs would also be a place where critical point theory could be used, because only one topic is discussed. However, once we look in to books, or even a chapter in a book, there is so much topic change that the main vocabulary for each topic does not stand out. </a:t>
            </a:r>
            <a:endParaRPr lang="en-US" sz="2800" b="0" i="0" u="none" strike="noStrike" cap="none" spc="0">
              <a:solidFill>
                <a:schemeClr val="tx1"/>
              </a:solidFill>
              <a:latin typeface="Arial"/>
              <a:ea typeface="Arial"/>
              <a:cs typeface="Aria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accent1">
            <a:lumMod val="60000"/>
            <a:lumOff val="40000"/>
          </a:schemeClr>
        </a:solidFill>
      </p:bgPr>
    </p:bg>
    <p:spTree>
      <p:nvGrpSpPr>
        <p:cNvPr id="1" name="" hidden="0"/>
        <p:cNvGrpSpPr/>
        <p:nvPr isPhoto="0" userDrawn="0"/>
      </p:nvGrpSpPr>
      <p:grpSpPr bwMode="auto">
        <a:xfrm>
          <a:off x="0" y="0"/>
          <a:ext cx="0" cy="0"/>
          <a:chOff x="0" y="0"/>
          <a:chExt cx="0" cy="0"/>
        </a:xfrm>
      </p:grpSpPr>
      <p:sp>
        <p:nvSpPr>
          <p:cNvPr id="306775859" name="Title 1" hidden="0"/>
          <p:cNvSpPr>
            <a:spLocks noGrp="1"/>
          </p:cNvSpPr>
          <p:nvPr isPhoto="0" userDrawn="0">
            <p:ph type="title" hasCustomPrompt="0"/>
          </p:nvPr>
        </p:nvSpPr>
        <p:spPr bwMode="auto"/>
        <p:txBody>
          <a:bodyPr/>
          <a:lstStyle/>
          <a:p>
            <a:pPr>
              <a:defRPr/>
            </a:pPr>
            <a:r>
              <a:rPr/>
              <a:t>Preferential Attachment</a:t>
            </a:r>
            <a:endParaRPr/>
          </a:p>
        </p:txBody>
      </p:sp>
      <p:sp>
        <p:nvSpPr>
          <p:cNvPr id="1396649365" name="Content Placeholder 2" hidden="0"/>
          <p:cNvSpPr>
            <a:spLocks noGrp="1"/>
          </p:cNvSpPr>
          <p:nvPr isPhoto="0" userDrawn="0">
            <p:ph idx="1" hasCustomPrompt="0"/>
          </p:nvPr>
        </p:nvSpPr>
        <p:spPr bwMode="auto"/>
        <p:txBody>
          <a:bodyPr vertOverflow="overflow" horzOverflow="clip" vert="horz" wrap="square" lIns="91440" tIns="45720" rIns="91440" bIns="45720" numCol="1" spcCol="0" rtlCol="0" fromWordArt="0" anchor="t" anchorCtr="0" forceAA="0" upright="0" compatLnSpc="0">
            <a:normAutofit fontScale="65000" lnSpcReduction="7000"/>
          </a:bodyPr>
          <a:lstStyle/>
          <a:p>
            <a:pPr marL="0" indent="0">
              <a:buFont typeface="Arial"/>
              <a:buNone/>
              <a:defRPr/>
            </a:pPr>
            <a:r>
              <a:rPr lang="en-US" sz="2800" b="0" i="0" u="none" strike="noStrike" cap="none" spc="0">
                <a:solidFill>
                  <a:schemeClr val="tx1"/>
                </a:solidFill>
                <a:latin typeface="Arial"/>
                <a:ea typeface="Arial"/>
                <a:cs typeface="Arial"/>
              </a:rPr>
              <a:t>Although randomness can explain a monkey receiving Zipf's distribution of text, that's not the way humans communicate. Language is deterministic, and carefully chosen. People don't just select unrelated words to follow after the next. What follows a sentence is the result of what was stated in the sentence before. Perhaps there is a way that thoughts and topics of discussion ebb and flow that contribute to Zipf's law. Maybe distributions occur through processes that chart change according to how they have previously operated. These are called preferential attachment processes. They occur when something is given out according to how much is already possessed. The more views a post gets, the more likely it is to be recommended to other individuals, which will attract even more views. Take a rolling snowball for example, the more the snowball rolls, the more snow it accumulates, expanding its surface area to collect more snow. The more snow that accumulates, the larger the surface area extends, the more snow a snowball can accumulated. Essentially, the big get bigger. There does not have to be a deliberate choice driving preferential attachment. It can happen naturally. This is seen in everyday life. Another note-able example, "The rich get richer", derives from preferential attachment processes. It's just math. Perhaps Zipf's law is, if not caused by, but at least strengthened by preferential attachment. Once a word is used, it is more likely to be used again.</a:t>
            </a:r>
            <a:endParaRPr lang="en-US" sz="2800" b="0" i="0" u="none" strike="noStrike" cap="none" spc="0">
              <a:solidFill>
                <a:schemeClr val="tx1"/>
              </a:solidFill>
              <a:latin typeface="Arial"/>
              <a:ea typeface="Arial"/>
              <a:cs typeface="Aria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bg2">
            <a:alpha val="75000"/>
          </a:schemeClr>
        </a:solidFill>
      </p:bgPr>
    </p:bg>
    <p:spTree>
      <p:nvGrpSpPr>
        <p:cNvPr id="1" name="" hidden="0"/>
        <p:cNvGrpSpPr/>
        <p:nvPr isPhoto="0" userDrawn="0"/>
      </p:nvGrpSpPr>
      <p:grpSpPr bwMode="auto">
        <a:xfrm>
          <a:off x="0" y="0"/>
          <a:ext cx="0" cy="0"/>
          <a:chOff x="0" y="0"/>
          <a:chExt cx="0" cy="0"/>
        </a:xfrm>
      </p:grpSpPr>
      <p:sp>
        <p:nvSpPr>
          <p:cNvPr id="1207490304" name="Заголовок 1" hidden="0"/>
          <p:cNvSpPr>
            <a:spLocks noGrp="1"/>
          </p:cNvSpPr>
          <p:nvPr isPhoto="0" userDrawn="0">
            <p:ph type="title" hasCustomPrompt="0"/>
          </p:nvPr>
        </p:nvSpPr>
        <p:spPr bwMode="auto">
          <a:xfrm flipH="0" flipV="0">
            <a:off x="1706808" y="274638"/>
            <a:ext cx="8694095" cy="1143000"/>
          </a:xfrm>
          <a:prstGeom prst="rect">
            <a:avLst/>
          </a:prstGeom>
          <a:solidFill>
            <a:schemeClr val="accent6">
              <a:lumMod val="20000"/>
              <a:lumOff val="80000"/>
            </a:schemeClr>
          </a:solidFill>
          <a:ln>
            <a:noFill/>
          </a:ln>
        </p:spPr>
        <p:txBody>
          <a:bodyPr vertOverflow="overflow" horzOverflow="clip" vert="horz" wrap="square" lIns="91440" tIns="45720" rIns="91440" bIns="45720" numCol="1" spcCol="0" rtlCol="0" fromWordArt="0" anchor="ctr" anchorCtr="0" forceAA="0" upright="0" compatLnSpc="0">
            <a:normAutofit fontScale="90000" lnSpcReduction="2000"/>
          </a:bodyPr>
          <a:lstStyle/>
          <a:p>
            <a:pPr>
              <a:defRPr/>
            </a:pPr>
            <a:r>
              <a:rPr/>
              <a:t>The Adventures of Sherlock Holmes</a:t>
            </a:r>
            <a:endParaRPr/>
          </a:p>
        </p:txBody>
      </p:sp>
      <p:pic>
        <p:nvPicPr>
          <p:cNvPr id="722991975" name="" hidden="0"/>
          <p:cNvPicPr>
            <a:picLocks noChangeAspect="1"/>
          </p:cNvPicPr>
          <p:nvPr isPhoto="0" userDrawn="0">
            <p:ph idx="1" hasCustomPrompt="0"/>
          </p:nvPr>
        </p:nvPicPr>
        <p:blipFill>
          <a:blip r:embed="rId2"/>
          <a:stretch/>
        </p:blipFill>
        <p:spPr bwMode="auto">
          <a:xfrm rot="0" flipH="0" flipV="0">
            <a:off x="2777430" y="1686791"/>
            <a:ext cx="6359562" cy="474979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bg1">
            <a:lumMod val="85000"/>
          </a:schemeClr>
        </a:solidFill>
      </p:bgPr>
    </p:bg>
    <p:spTree>
      <p:nvGrpSpPr>
        <p:cNvPr id="1" name="" hidden="0"/>
        <p:cNvGrpSpPr/>
        <p:nvPr isPhoto="0" userDrawn="0"/>
      </p:nvGrpSpPr>
      <p:grpSpPr bwMode="auto">
        <a:xfrm>
          <a:off x="0" y="0"/>
          <a:ext cx="0" cy="0"/>
          <a:chOff x="0" y="0"/>
          <a:chExt cx="0" cy="0"/>
        </a:xfrm>
      </p:grpSpPr>
      <p:sp>
        <p:nvSpPr>
          <p:cNvPr id="1598186649" name="Заголовок 1" hidden="0"/>
          <p:cNvSpPr>
            <a:spLocks noGrp="1"/>
          </p:cNvSpPr>
          <p:nvPr isPhoto="0" userDrawn="0">
            <p:ph type="title" hasCustomPrompt="0"/>
          </p:nvPr>
        </p:nvSpPr>
        <p:spPr bwMode="auto">
          <a:xfrm flipH="0" flipV="0">
            <a:off x="1622727" y="274638"/>
            <a:ext cx="9959672" cy="1143000"/>
          </a:xfrm>
          <a:prstGeom prst="rect">
            <a:avLst/>
          </a:prstGeom>
          <a:solidFill>
            <a:schemeClr val="bg2"/>
          </a:solidFill>
        </p:spPr>
        <p:txBody>
          <a:bodyPr/>
          <a:lstStyle/>
          <a:p>
            <a:pPr>
              <a:defRPr/>
            </a:pPr>
            <a:r>
              <a:rPr>
                <a:latin typeface="aakar"/>
                <a:ea typeface="aakar"/>
                <a:cs typeface="aakar"/>
              </a:rPr>
              <a:t>Earthquake </a:t>
            </a:r>
            <a:r>
              <a:rPr>
                <a:latin typeface="aakar"/>
                <a:ea typeface="aakar"/>
                <a:cs typeface="aakar"/>
              </a:rPr>
              <a:t>Magnitudes</a:t>
            </a:r>
            <a:endParaRPr>
              <a:latin typeface="aakar"/>
              <a:ea typeface="aakar"/>
              <a:cs typeface="aakar"/>
            </a:endParaRPr>
          </a:p>
        </p:txBody>
      </p:sp>
      <p:pic>
        <p:nvPicPr>
          <p:cNvPr id="831160154" name="" hidden="0"/>
          <p:cNvPicPr>
            <a:picLocks noChangeAspect="1"/>
          </p:cNvPicPr>
          <p:nvPr isPhoto="0" userDrawn="0">
            <p:ph idx="1" hasCustomPrompt="0"/>
          </p:nvPr>
        </p:nvPicPr>
        <p:blipFill>
          <a:blip r:embed="rId2"/>
          <a:stretch/>
        </p:blipFill>
        <p:spPr bwMode="auto">
          <a:xfrm rot="0" flipH="0" flipV="0">
            <a:off x="1622727" y="1599984"/>
            <a:ext cx="4416136" cy="4694631"/>
          </a:xfrm>
          <a:prstGeom prst="rect">
            <a:avLst/>
          </a:prstGeom>
        </p:spPr>
      </p:pic>
      <p:sp>
        <p:nvSpPr>
          <p:cNvPr id="1236073353" name="" hidden="0"/>
          <p:cNvSpPr txBox="1"/>
          <p:nvPr isPhoto="0" userDrawn="0"/>
        </p:nvSpPr>
        <p:spPr bwMode="auto">
          <a:xfrm flipH="0" flipV="0">
            <a:off x="3498863" y="2482272"/>
            <a:ext cx="182988" cy="365795"/>
          </a:xfrm>
          <a:prstGeom prst="rect">
            <a:avLst/>
          </a:prstGeom>
          <a:noFill/>
        </p:spPr>
        <p:txBody>
          <a:bodyPr vertOverflow="overflow" horzOverflow="clip" vert="horz" wrap="none" lIns="91440" tIns="45720" rIns="91440" bIns="45720" numCol="1" spcCol="0" rtlCol="0" fromWordArt="0" anchor="t" anchorCtr="0" forceAA="0" upright="0" compatLnSpc="0">
            <a:spAutoFit/>
          </a:bodyPr>
          <a:p>
            <a:pPr>
              <a:defRPr/>
            </a:pPr>
            <a:endParaRPr/>
          </a:p>
        </p:txBody>
      </p:sp>
      <p:sp>
        <p:nvSpPr>
          <p:cNvPr id="1858441005" name="" hidden="0"/>
          <p:cNvSpPr txBox="1"/>
          <p:nvPr isPhoto="0" userDrawn="0"/>
        </p:nvSpPr>
        <p:spPr bwMode="auto">
          <a:xfrm flipH="0" flipV="0">
            <a:off x="6962499" y="2032938"/>
            <a:ext cx="4187737" cy="4053875"/>
          </a:xfrm>
          <a:prstGeom prst="rect">
            <a:avLst/>
          </a:prstGeom>
          <a:solidFill>
            <a:schemeClr val="bg1"/>
          </a:solidFill>
        </p:spPr>
        <p:txBody>
          <a:bodyPr vertOverflow="overflow" horzOverflow="clip" vert="horz" wrap="square" lIns="91440" tIns="45720" rIns="91440" bIns="45720" numCol="1" spcCol="0" rtlCol="0" fromWordArt="0" anchor="t" anchorCtr="0" forceAA="0" upright="0" compatLnSpc="0">
            <a:spAutoFit/>
          </a:bodyPr>
          <a:p>
            <a:pPr>
              <a:defRPr/>
            </a:pPr>
            <a:r>
              <a:rPr sz="2000" b="0" i="0" u="none">
                <a:solidFill>
                  <a:schemeClr val="tx1"/>
                </a:solidFill>
                <a:latin typeface="aakar"/>
                <a:ea typeface="aakar"/>
                <a:cs typeface="aakar"/>
              </a:rPr>
              <a:t>Frequency number size  distribution drawn based on data from three international centers: ISC (International Seismological Center), IDC (International Data Center),  and NEIC (National Earthquake Information Center) </a:t>
            </a:r>
            <a:endParaRPr sz="2000">
              <a:solidFill>
                <a:schemeClr val="tx1"/>
              </a:solidFill>
              <a:latin typeface="aakar"/>
              <a:ea typeface="aakar"/>
              <a:cs typeface="aakar"/>
            </a:endParaRPr>
          </a:p>
          <a:p>
            <a:pPr>
              <a:defRPr/>
            </a:pPr>
            <a:endParaRPr sz="2000">
              <a:solidFill>
                <a:schemeClr val="tx1"/>
              </a:solidFill>
              <a:latin typeface="aakar"/>
              <a:ea typeface="aakar"/>
              <a:cs typeface="aakar"/>
            </a:endParaRPr>
          </a:p>
          <a:p>
            <a:pPr>
              <a:defRPr/>
            </a:pPr>
            <a:r>
              <a:rPr sz="2000" b="0" i="0" u="none">
                <a:solidFill>
                  <a:schemeClr val="tx1"/>
                </a:solidFill>
                <a:latin typeface="aakar"/>
                <a:ea typeface="aakar"/>
                <a:cs typeface="aakar"/>
              </a:rPr>
              <a:t>Magnitude of earthquakes in California between January 1910 and May 1992. Magnitude is proportional to the logarithm of the maximum amplitude of the earthquake,</a:t>
            </a:r>
            <a:endParaRPr sz="2000">
              <a:solidFill>
                <a:schemeClr val="tx1"/>
              </a:solidFill>
              <a:latin typeface="aakar"/>
              <a:ea typeface="aakar"/>
              <a:cs typeface="aak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154686663" name="Заголовок 1" hidden="0"/>
          <p:cNvSpPr>
            <a:spLocks noGrp="1"/>
          </p:cNvSpPr>
          <p:nvPr isPhoto="0" userDrawn="0">
            <p:ph type="title" hasCustomPrompt="0"/>
          </p:nvPr>
        </p:nvSpPr>
        <p:spPr bwMode="auto">
          <a:xfrm flipH="0" flipV="0">
            <a:off x="609599" y="274638"/>
            <a:ext cx="4216990" cy="1143000"/>
          </a:xfrm>
          <a:prstGeom prst="rect">
            <a:avLst/>
          </a:prstGeom>
          <a:solidFill>
            <a:schemeClr val="accent3">
              <a:lumMod val="60000"/>
              <a:lumOff val="40000"/>
            </a:schemeClr>
          </a:solidFill>
        </p:spPr>
        <p:txBody>
          <a:bodyPr vertOverflow="overflow" horzOverflow="clip" vert="horz" wrap="square" lIns="91440" tIns="45720" rIns="91440" bIns="45720" numCol="1" spcCol="0" rtlCol="0" fromWordArt="0" anchor="ctr" anchorCtr="0" forceAA="0" upright="0" compatLnSpc="0">
            <a:normAutofit fontScale="95000" lnSpcReduction="1000"/>
          </a:bodyPr>
          <a:lstStyle/>
          <a:p>
            <a:pPr>
              <a:defRPr/>
            </a:pPr>
            <a:r>
              <a:rPr/>
              <a:t>City Populations</a:t>
            </a:r>
            <a:endParaRPr/>
          </a:p>
        </p:txBody>
      </p:sp>
      <p:pic>
        <p:nvPicPr>
          <p:cNvPr id="827805452" name="" hidden="0"/>
          <p:cNvPicPr>
            <a:picLocks noChangeAspect="1"/>
          </p:cNvPicPr>
          <p:nvPr isPhoto="0" userDrawn="0">
            <p:ph idx="1" hasCustomPrompt="0"/>
          </p:nvPr>
        </p:nvPicPr>
        <p:blipFill>
          <a:blip r:embed="rId2"/>
          <a:stretch/>
        </p:blipFill>
        <p:spPr bwMode="auto">
          <a:xfrm rot="0" flipH="0" flipV="0">
            <a:off x="5605908" y="1417638"/>
            <a:ext cx="6046288" cy="5296689"/>
          </a:xfrm>
          <a:prstGeom prst="rect">
            <a:avLst/>
          </a:prstGeom>
        </p:spPr>
      </p:pic>
      <p:sp>
        <p:nvSpPr>
          <p:cNvPr id="1149481343" name="" hidden="0"/>
          <p:cNvSpPr txBox="1"/>
          <p:nvPr isPhoto="0" userDrawn="0"/>
        </p:nvSpPr>
        <p:spPr bwMode="auto">
          <a:xfrm flipH="0" flipV="0">
            <a:off x="5836817" y="320322"/>
            <a:ext cx="5888577" cy="1066835"/>
          </a:xfrm>
          <a:prstGeom prst="rect">
            <a:avLst/>
          </a:prstGeom>
          <a:solidFill>
            <a:schemeClr val="accent3">
              <a:lumMod val="60000"/>
              <a:lumOff val="40000"/>
              <a:alpha val="84000"/>
            </a:schemeClr>
          </a:solidFill>
        </p:spPr>
        <p:txBody>
          <a:bodyPr vertOverflow="overflow" horzOverflow="clip" vert="horz" wrap="square" lIns="91440" tIns="45720" rIns="91440" bIns="45720" numCol="1" spcCol="0" rtlCol="0" fromWordArt="0" anchor="t" anchorCtr="0" forceAA="0" upright="0" compatLnSpc="0">
            <a:spAutoFit/>
          </a:bodyPr>
          <a:p>
            <a:pPr>
              <a:defRPr/>
            </a:pPr>
            <a:r>
              <a:rPr sz="1600">
                <a:latin typeface="aakar"/>
                <a:ea typeface="aakar"/>
                <a:cs typeface="aakar"/>
              </a:rPr>
              <a:t>“</a:t>
            </a:r>
            <a:r>
              <a:rPr sz="1600" b="0" i="0" u="none">
                <a:solidFill>
                  <a:srgbClr val="000000"/>
                </a:solidFill>
                <a:latin typeface="aakar"/>
                <a:ea typeface="aakar"/>
                <a:cs typeface="aakar"/>
              </a:rPr>
              <a:t>If you fit a power law you can use rank to predict the sizes of smaller cities very  accurately, according to Will’s analysis....</a:t>
            </a:r>
            <a:r>
              <a:rPr sz="1600" b="0" i="0" u="none">
                <a:solidFill>
                  <a:srgbClr val="000000"/>
                </a:solidFill>
                <a:latin typeface="aakar"/>
                <a:ea typeface="aakar"/>
                <a:cs typeface="aakar"/>
              </a:rPr>
              <a:t>The answer is usually, yes, the power law looks like it holds within countries as well.”</a:t>
            </a:r>
            <a:r>
              <a:rPr sz="1600" b="0" i="0" u="none">
                <a:solidFill>
                  <a:srgbClr val="000000"/>
                </a:solidFill>
                <a:latin typeface="aakar"/>
                <a:ea typeface="aakar"/>
                <a:cs typeface="aakar"/>
              </a:rPr>
              <a:t>  </a:t>
            </a:r>
            <a:endParaRPr sz="1600">
              <a:latin typeface="aakar"/>
              <a:ea typeface="aakar"/>
              <a:cs typeface="aakar"/>
            </a:endParaRPr>
          </a:p>
        </p:txBody>
      </p:sp>
      <p:sp>
        <p:nvSpPr>
          <p:cNvPr id="2026858401" name="" hidden="0"/>
          <p:cNvSpPr txBox="1"/>
          <p:nvPr isPhoto="0" userDrawn="0"/>
        </p:nvSpPr>
        <p:spPr bwMode="auto">
          <a:xfrm flipH="0" flipV="0">
            <a:off x="554772" y="5859317"/>
            <a:ext cx="4502871" cy="822996"/>
          </a:xfrm>
          <a:prstGeom prst="rect">
            <a:avLst/>
          </a:prstGeom>
          <a:solidFill>
            <a:schemeClr val="tx2">
              <a:lumMod val="40000"/>
              <a:lumOff val="60000"/>
            </a:schemeClr>
          </a:solidFill>
        </p:spPr>
        <p:txBody>
          <a:bodyPr vertOverflow="overflow" horzOverflow="clip" vert="horz" wrap="square" lIns="91440" tIns="45720" rIns="91440" bIns="45720" numCol="1" spcCol="0" rtlCol="0" fromWordArt="0" anchor="t" anchorCtr="0" forceAA="0" upright="0" compatLnSpc="0">
            <a:spAutoFit/>
          </a:bodyPr>
          <a:p>
            <a:pPr>
              <a:defRPr/>
            </a:pPr>
            <a:r>
              <a:rPr sz="1600" b="0" i="0" u="none">
                <a:solidFill>
                  <a:srgbClr val="000000"/>
                </a:solidFill>
                <a:latin typeface="aakar"/>
                <a:ea typeface="aakar"/>
                <a:cs typeface="aakar"/>
              </a:rPr>
              <a:t>Populations of cities:</a:t>
            </a:r>
            <a:r>
              <a:rPr sz="1600" b="0" i="0" u="none">
                <a:solidFill>
                  <a:srgbClr val="000000"/>
                </a:solidFill>
                <a:latin typeface="aakar"/>
                <a:ea typeface="aakar"/>
                <a:cs typeface="aakar"/>
              </a:rPr>
              <a:t> Cumulative distribution of the size of the human populations of US cities as recorded by the US Census Bureau in 2000.</a:t>
            </a:r>
            <a:endParaRPr sz="1600">
              <a:latin typeface="aakar"/>
              <a:ea typeface="aakar"/>
              <a:cs typeface="aakar"/>
            </a:endParaRPr>
          </a:p>
        </p:txBody>
      </p:sp>
      <p:pic>
        <p:nvPicPr>
          <p:cNvPr id="1410193015" name="" hidden="0"/>
          <p:cNvPicPr>
            <a:picLocks noChangeAspect="1"/>
          </p:cNvPicPr>
          <p:nvPr isPhoto="0" userDrawn="0"/>
        </p:nvPicPr>
        <p:blipFill>
          <a:blip r:embed="rId3"/>
          <a:srcRect l="67583" t="74074" r="0" b="0"/>
          <a:stretch/>
        </p:blipFill>
        <p:spPr bwMode="auto">
          <a:xfrm flipH="0" flipV="0">
            <a:off x="727954" y="1470930"/>
            <a:ext cx="3983181" cy="42902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701914435" name="Заголовок 1" hidden="0"/>
          <p:cNvSpPr>
            <a:spLocks noGrp="1"/>
          </p:cNvSpPr>
          <p:nvPr isPhoto="0" userDrawn="0">
            <p:ph type="title" hasCustomPrompt="0"/>
          </p:nvPr>
        </p:nvSpPr>
        <p:spPr bwMode="auto">
          <a:prstGeom prst="rect">
            <a:avLst/>
          </a:prstGeom>
          <a:solidFill>
            <a:schemeClr val="accent2">
              <a:lumMod val="40000"/>
              <a:lumOff val="60000"/>
            </a:schemeClr>
          </a:solidFill>
        </p:spPr>
        <p:txBody>
          <a:bodyPr/>
          <a:lstStyle/>
          <a:p>
            <a:pPr>
              <a:defRPr/>
            </a:pPr>
            <a:r>
              <a:rPr sz="4600">
                <a:latin typeface="aakar"/>
                <a:ea typeface="aakar"/>
                <a:cs typeface="aakar"/>
              </a:rPr>
              <a:t>Financial Crisis Inquiry Commission Report</a:t>
            </a:r>
            <a:endParaRPr sz="4600">
              <a:latin typeface="aakar"/>
              <a:ea typeface="aakar"/>
              <a:cs typeface="aakar"/>
            </a:endParaRPr>
          </a:p>
        </p:txBody>
      </p:sp>
      <p:pic>
        <p:nvPicPr>
          <p:cNvPr id="1021616833" name="" hidden="0"/>
          <p:cNvPicPr>
            <a:picLocks noChangeAspect="1"/>
          </p:cNvPicPr>
          <p:nvPr isPhoto="0" userDrawn="0">
            <p:ph idx="1" hasCustomPrompt="0"/>
          </p:nvPr>
        </p:nvPicPr>
        <p:blipFill>
          <a:blip r:embed="rId2"/>
          <a:stretch/>
        </p:blipFill>
        <p:spPr bwMode="auto">
          <a:xfrm rot="0">
            <a:off x="3197653" y="1600201"/>
            <a:ext cx="6085327" cy="4525962"/>
          </a:xfrm>
          <a:prstGeom prst="rect">
            <a:avLst/>
          </a:prstGeom>
        </p:spPr>
      </p:pic>
      <p:sp>
        <p:nvSpPr>
          <p:cNvPr id="383730164" name="" hidden="0"/>
          <p:cNvSpPr txBox="1"/>
          <p:nvPr isPhoto="0" userDrawn="0"/>
        </p:nvSpPr>
        <p:spPr bwMode="auto">
          <a:xfrm flipH="0" flipV="0">
            <a:off x="756817" y="1962726"/>
            <a:ext cx="2367645" cy="4114835"/>
          </a:xfrm>
          <a:prstGeom prst="rect">
            <a:avLst/>
          </a:prstGeom>
          <a:solidFill>
            <a:schemeClr val="accent2">
              <a:lumMod val="40000"/>
              <a:lumOff val="60000"/>
              <a:alpha val="38999"/>
            </a:schemeClr>
          </a:solidFill>
        </p:spPr>
        <p:txBody>
          <a:bodyPr vertOverflow="overflow" horzOverflow="clip" vert="horz" wrap="square" lIns="91440" tIns="45720" rIns="91440" bIns="45720" numCol="1" spcCol="0" rtlCol="0" fromWordArt="0" anchor="t" anchorCtr="0" forceAA="0" upright="0" compatLnSpc="0">
            <a:spAutoFit/>
          </a:bodyPr>
          <a:p>
            <a:pPr>
              <a:defRPr/>
            </a:pPr>
            <a:r>
              <a:rPr sz="2400" b="0" i="0" u="none">
                <a:solidFill>
                  <a:srgbClr val="000000"/>
                </a:solidFill>
                <a:latin typeface="aakar"/>
                <a:ea typeface="aakar"/>
                <a:cs typeface="aakar"/>
              </a:rPr>
              <a:t>The Financial Crisis Inquiry Report: Final Report of the  National Commission on the Causes of the Financial and Economic Crisis  in the United States              </a:t>
            </a:r>
            <a:endParaRPr b="0">
              <a:latin typeface="aakar"/>
              <a:ea typeface="aakar"/>
              <a:cs typeface="aak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Office Theme">
  <a:themeElements>
    <a:clrScheme name="Foundry">
      <a:dk1>
        <a:srgbClr val="000000"/>
      </a:dk1>
      <a:lt1>
        <a:srgbClr val="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Office Theme">
      <a:majorFont>
        <a:latin typeface="Arial"/>
        <a:ea typeface="Arial"/>
        <a:cs typeface="Arial"/>
      </a:majorFont>
      <a:minorFont>
        <a:latin typeface="Arial"/>
        <a:ea typeface="Arial"/>
        <a:cs typeface="Arial"/>
      </a:minorFont>
    </a:fontScheme>
    <a:fmtScheme name="Office Them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Office Theme</Template>
  <TotalTime>0</TotalTime>
  <Pages>0</Pages>
  <Words>0</Words>
  <Characters>0</Characters>
  <CharactersWithSpaces>0</CharactersWithSpaces>
  <Application>ONLYOFFICE/7.1.1.57</Application>
  <DocSecurity>0</DocSecurity>
  <PresentationFormat>Widescreen</PresentationFormat>
  <Lines>0</Lines>
  <Paragraphs>0</Paragraphs>
  <Slides>56</Slides>
  <Notes>56</Notes>
  <HiddenSlides>0</HiddenSlides>
  <MMClips>2</MMClips>
  <ScaleCrop>0</ScaleCrop>
  <HeadingPairs>
    <vt:vector size="4" baseType="variant">
      <vt:variant>
        <vt:lpstr>Theme</vt:lpstr>
      </vt:variant>
      <vt:variant>
        <vt:i4>1</vt:i4>
      </vt:variant>
      <vt:variant>
        <vt:lpstr>Slide Titles</vt:lpstr>
      </vt:variant>
      <vt:variant>
        <vt:i4>56</vt:i4>
      </vt:variant>
    </vt:vector>
  </HeadingPairs>
  <TitlesOfParts>
    <vt:vector size="57"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vector>
  </TitlesOfParts>
  <Manager/>
  <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Analyzation Zipf's Law</dc:title>
  <dc:subject>Zipf's Law</dc:subject>
  <dc:creator>Isabella Trejo</dc:creator>
  <cp:keywords/>
  <dc:description/>
  <dc:identifier/>
  <dc:language/>
  <cp:lastModifiedBy/>
  <cp:revision>6</cp:revision>
  <dcterms:created xsi:type="dcterms:W3CDTF">2012-12-03T06:56:55Z</dcterms:created>
  <dcterms:modified xsi:type="dcterms:W3CDTF">2022-08-04T14:19:59Z</dcterms:modified>
  <cp:category/>
  <cp:contentStatus/>
  <cp:version/>
</cp:coreProperties>
</file>